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06" r:id="rId21"/>
    <p:sldId id="275" r:id="rId22"/>
    <p:sldId id="276" r:id="rId23"/>
    <p:sldId id="277" r:id="rId24"/>
    <p:sldId id="278" r:id="rId25"/>
    <p:sldId id="279" r:id="rId26"/>
    <p:sldId id="280" r:id="rId27"/>
    <p:sldId id="307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308" r:id="rId40"/>
    <p:sldId id="292" r:id="rId41"/>
    <p:sldId id="294" r:id="rId42"/>
    <p:sldId id="293" r:id="rId43"/>
    <p:sldId id="295" r:id="rId44"/>
    <p:sldId id="346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296" r:id="rId56"/>
    <p:sldId id="297" r:id="rId57"/>
    <p:sldId id="298" r:id="rId58"/>
    <p:sldId id="299" r:id="rId59"/>
    <p:sldId id="300" r:id="rId60"/>
    <p:sldId id="352" r:id="rId61"/>
    <p:sldId id="301" r:id="rId62"/>
    <p:sldId id="302" r:id="rId63"/>
    <p:sldId id="303" r:id="rId64"/>
    <p:sldId id="304" r:id="rId65"/>
    <p:sldId id="305" r:id="rId66"/>
    <p:sldId id="331" r:id="rId67"/>
    <p:sldId id="332" r:id="rId68"/>
    <p:sldId id="347" r:id="rId69"/>
    <p:sldId id="348" r:id="rId70"/>
    <p:sldId id="309" r:id="rId71"/>
    <p:sldId id="310" r:id="rId72"/>
    <p:sldId id="311" r:id="rId73"/>
    <p:sldId id="312" r:id="rId74"/>
    <p:sldId id="333" r:id="rId75"/>
    <p:sldId id="313" r:id="rId76"/>
    <p:sldId id="349" r:id="rId77"/>
    <p:sldId id="350" r:id="rId78"/>
    <p:sldId id="314" r:id="rId79"/>
    <p:sldId id="315" r:id="rId80"/>
    <p:sldId id="334" r:id="rId81"/>
    <p:sldId id="316" r:id="rId82"/>
    <p:sldId id="351" r:id="rId83"/>
    <p:sldId id="317" r:id="rId84"/>
    <p:sldId id="353" r:id="rId85"/>
    <p:sldId id="355" r:id="rId86"/>
    <p:sldId id="354" r:id="rId87"/>
    <p:sldId id="359" r:id="rId88"/>
    <p:sldId id="357" r:id="rId89"/>
    <p:sldId id="358" r:id="rId90"/>
    <p:sldId id="360" r:id="rId91"/>
    <p:sldId id="356" r:id="rId92"/>
    <p:sldId id="335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1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73C6-F068-4967-84EB-3BCE6B6F056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6E13-442E-457B-9101-F3397DB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9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73C6-F068-4967-84EB-3BCE6B6F056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6E13-442E-457B-9101-F3397DB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4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73C6-F068-4967-84EB-3BCE6B6F056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6E13-442E-457B-9101-F3397DB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12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73C6-F068-4967-84EB-3BCE6B6F056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6E13-442E-457B-9101-F3397DB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18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73C6-F068-4967-84EB-3BCE6B6F056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6E13-442E-457B-9101-F3397DB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0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73C6-F068-4967-84EB-3BCE6B6F056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6E13-442E-457B-9101-F3397DB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4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73C6-F068-4967-84EB-3BCE6B6F056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6E13-442E-457B-9101-F3397DB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59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73C6-F068-4967-84EB-3BCE6B6F056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6E13-442E-457B-9101-F3397DB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5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73C6-F068-4967-84EB-3BCE6B6F056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6E13-442E-457B-9101-F3397DB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17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73C6-F068-4967-84EB-3BCE6B6F056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6E13-442E-457B-9101-F3397DB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46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B73C6-F068-4967-84EB-3BCE6B6F056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F6E13-442E-457B-9101-F3397DB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9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B73C6-F068-4967-84EB-3BCE6B6F0563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F6E13-442E-457B-9101-F3397DB72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6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7050"/>
            <a:ext cx="914400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CHAPTER 6</a:t>
            </a:r>
          </a:p>
          <a:p>
            <a:pPr algn="ctr"/>
            <a:r>
              <a:rPr lang="en-US" sz="115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Control Structures	</a:t>
            </a:r>
          </a:p>
        </p:txBody>
      </p:sp>
    </p:spTree>
    <p:extLst>
      <p:ext uri="{BB962C8B-B14F-4D97-AF65-F5344CB8AC3E}">
        <p14:creationId xmlns:p14="http://schemas.microsoft.com/office/powerpoint/2010/main" val="16798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95400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>
                <a:solidFill>
                  <a:srgbClr val="FF0000"/>
                </a:solidFill>
                <a:latin typeface="Bombardier" pitchFamily="50" charset="0"/>
              </a:rPr>
              <a:t>Sequential Statement </a:t>
            </a:r>
            <a:endParaRPr lang="en-US" sz="13800" dirty="0">
              <a:solidFill>
                <a:srgbClr val="FF0000"/>
              </a:solidFill>
              <a:latin typeface="Bombardier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746" y="5771"/>
            <a:ext cx="916674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A </a:t>
            </a:r>
            <a:r>
              <a:rPr lang="en-US" sz="8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sequential statement </a:t>
            </a:r>
            <a:r>
              <a:rPr lang="en-US" sz="8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is composed of a sequence of statements which are executed one after another.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6824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Bombardier" pitchFamily="50" charset="0"/>
              </a:rPr>
              <a:t>Alternative </a:t>
            </a:r>
            <a:endParaRPr lang="en-US" sz="11500" b="1" dirty="0" smtClean="0">
              <a:solidFill>
                <a:srgbClr val="FF0000"/>
              </a:solidFill>
              <a:latin typeface="Bombardier" pitchFamily="50" charset="0"/>
            </a:endParaRPr>
          </a:p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Bombardier" pitchFamily="50" charset="0"/>
              </a:rPr>
              <a:t>or </a:t>
            </a:r>
          </a:p>
          <a:p>
            <a:pPr algn="ctr"/>
            <a:r>
              <a:rPr lang="en-US" sz="11500" b="1" dirty="0" smtClean="0">
                <a:solidFill>
                  <a:srgbClr val="FF0000"/>
                </a:solidFill>
                <a:latin typeface="Bombardier" pitchFamily="50" charset="0"/>
              </a:rPr>
              <a:t>Branching </a:t>
            </a:r>
            <a:r>
              <a:rPr lang="en-US" sz="11500" b="1" dirty="0">
                <a:solidFill>
                  <a:srgbClr val="FF0000"/>
                </a:solidFill>
                <a:latin typeface="Bombardier" pitchFamily="50" charset="0"/>
              </a:rPr>
              <a:t>Statement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• Simple if statement </a:t>
            </a:r>
          </a:p>
          <a:p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• </a:t>
            </a:r>
            <a:r>
              <a:rPr lang="en-US" sz="9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if..else</a:t>
            </a:r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statement </a:t>
            </a:r>
          </a:p>
          <a:p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• if..</a:t>
            </a:r>
            <a:r>
              <a:rPr lang="en-US" sz="9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elif</a:t>
            </a:r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statement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066800"/>
            <a:ext cx="91756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Simple if statement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Simple if </a:t>
            </a:r>
            <a:r>
              <a:rPr lang="en-US" sz="7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is</a:t>
            </a:r>
            <a:r>
              <a:rPr lang="en-US" sz="7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7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the simplest of all decision making statements.</a:t>
            </a:r>
            <a:r>
              <a:rPr lang="en-US" sz="7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Condition should be in the form of relational or logical expression.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833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>
                <a:solidFill>
                  <a:srgbClr val="0070C0"/>
                </a:solidFill>
                <a:latin typeface="Archery Black Condensed" pitchFamily="2" charset="0"/>
              </a:rPr>
              <a:t>syntax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800" y="1905000"/>
            <a:ext cx="8534400" cy="2362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if &lt;condition&gt;: </a:t>
            </a:r>
          </a:p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statements-block1</a:t>
            </a:r>
            <a:endParaRPr lang="en-US" sz="88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85079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x=</a:t>
            </a:r>
            <a:r>
              <a:rPr lang="en-US" sz="66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int</a:t>
            </a:r>
            <a:r>
              <a:rPr lang="en-US" sz="6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(input("Enter your age :"))</a:t>
            </a:r>
          </a:p>
          <a:p>
            <a:r>
              <a:rPr lang="en-US" sz="6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if x&gt;=18:</a:t>
            </a:r>
          </a:p>
          <a:p>
            <a:r>
              <a:rPr lang="en-US" sz="6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print("You are eligible for voting")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07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102" y="1371600"/>
            <a:ext cx="916510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if..else</a:t>
            </a:r>
            <a:r>
              <a:rPr lang="en-US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statement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833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>
                <a:solidFill>
                  <a:srgbClr val="0070C0"/>
                </a:solidFill>
                <a:latin typeface="Archery Black Condensed" pitchFamily="2" charset="0"/>
              </a:rPr>
              <a:t>syntax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04800" y="1905000"/>
            <a:ext cx="8534400" cy="434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5400" b="1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7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if </a:t>
            </a:r>
            <a:r>
              <a:rPr lang="en-US" sz="72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&lt;condition&gt;: </a:t>
            </a:r>
          </a:p>
          <a:p>
            <a:r>
              <a:rPr lang="en-US" sz="7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statements-block1</a:t>
            </a:r>
          </a:p>
          <a:p>
            <a:r>
              <a:rPr lang="en-US" sz="7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else:</a:t>
            </a:r>
          </a:p>
          <a:p>
            <a:r>
              <a:rPr lang="en-US" sz="72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statements-block2</a:t>
            </a:r>
            <a:endParaRPr lang="en-US" sz="72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sz="2800" b="1" dirty="0" smtClean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  <a:p>
            <a:endParaRPr lang="en-US" sz="28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228600"/>
            <a:ext cx="64008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To gain knowledge on the various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flow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control in Python language. 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learn through the syntax how to use conditional construct to improve the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efficiency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the program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flow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apply iteration structures to develop code to repeat the program segment for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specific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number of times or till the condition is 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satisfied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17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3" t="22885" r="16807" b="9407"/>
          <a:stretch/>
        </p:blipFill>
        <p:spPr bwMode="auto">
          <a:xfrm>
            <a:off x="228600" y="152400"/>
            <a:ext cx="8763000" cy="65532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243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5688" y="1446550"/>
            <a:ext cx="914968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x=</a:t>
            </a:r>
            <a:r>
              <a:rPr lang="en-US" sz="60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int</a:t>
            </a:r>
            <a:r>
              <a:rPr lang="en-US" sz="6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(input("Enter your age :"))</a:t>
            </a:r>
          </a:p>
          <a:p>
            <a:r>
              <a:rPr lang="en-US" sz="6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if x&gt;=18:</a:t>
            </a:r>
          </a:p>
          <a:p>
            <a:r>
              <a:rPr lang="en-US" sz="6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print("You are eligible for voting")</a:t>
            </a:r>
          </a:p>
          <a:p>
            <a:r>
              <a:rPr lang="en-US" sz="6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else:</a:t>
            </a:r>
          </a:p>
          <a:p>
            <a:r>
              <a:rPr lang="en-US" sz="60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print("You are not eligible for voting")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07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76" y="0"/>
            <a:ext cx="91462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An alternate method to rewrite the above program is also available in Python. </a:t>
            </a:r>
            <a:endParaRPr lang="en-US" sz="7200" b="1" dirty="0" smtClean="0">
              <a:solidFill>
                <a:srgbClr val="002060"/>
              </a:solidFill>
              <a:latin typeface="Vijaya" pitchFamily="34" charset="0"/>
              <a:cs typeface="Vijaya" pitchFamily="34" charset="0"/>
            </a:endParaRPr>
          </a:p>
          <a:p>
            <a:pPr algn="just"/>
            <a:r>
              <a:rPr lang="en-US" sz="7200" b="1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The </a:t>
            </a:r>
            <a:r>
              <a:rPr lang="en-US" sz="7200" b="1" dirty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complete </a:t>
            </a:r>
            <a:r>
              <a:rPr lang="en-US" sz="7200" b="1" dirty="0" err="1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if..else</a:t>
            </a:r>
            <a:r>
              <a:rPr lang="en-US" sz="7200" b="1" dirty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 can also written as: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833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>
                <a:solidFill>
                  <a:srgbClr val="0070C0"/>
                </a:solidFill>
                <a:latin typeface="Archery Black Condensed" pitchFamily="2" charset="0"/>
              </a:rPr>
              <a:t>syntax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1828800"/>
            <a:ext cx="9144000" cy="3124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variable </a:t>
            </a:r>
            <a:r>
              <a:rPr lang="en-US" sz="48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= variable1 if condition else variable 2 </a:t>
            </a:r>
          </a:p>
          <a:p>
            <a:pPr algn="ctr"/>
            <a:endParaRPr lang="en-US" sz="16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25689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a = </a:t>
            </a:r>
            <a:r>
              <a:rPr lang="en-US" sz="66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int</a:t>
            </a:r>
            <a:r>
              <a:rPr lang="en-US" sz="6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(input("Enter any number :"))</a:t>
            </a:r>
          </a:p>
          <a:p>
            <a:r>
              <a:rPr lang="en-US" sz="66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x="even" if a%2==0 else "odd"</a:t>
            </a:r>
          </a:p>
          <a:p>
            <a:r>
              <a:rPr lang="en-US" sz="6600" b="1" dirty="0" smtClean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print (a, " is ",x)</a:t>
            </a:r>
            <a:endParaRPr lang="en-US" sz="66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707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Nested if..elif...else statement </a:t>
            </a:r>
            <a:endParaRPr lang="en-US" sz="1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833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>
                <a:solidFill>
                  <a:srgbClr val="0070C0"/>
                </a:solidFill>
                <a:latin typeface="Archery Black Condensed" pitchFamily="2" charset="0"/>
              </a:rPr>
              <a:t>syntax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4176" y="1446550"/>
            <a:ext cx="8534400" cy="48780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if &lt;condition-1</a:t>
            </a:r>
            <a:r>
              <a:rPr lang="en-US" sz="54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&gt;: </a:t>
            </a:r>
          </a:p>
          <a:p>
            <a:r>
              <a:rPr lang="en-US" sz="54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statements-block 1</a:t>
            </a:r>
          </a:p>
          <a:p>
            <a:r>
              <a:rPr lang="en-US" sz="5400" b="1" dirty="0" err="1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elif</a:t>
            </a:r>
            <a:r>
              <a:rPr lang="en-US" sz="54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&lt;condition-2&gt;: </a:t>
            </a:r>
          </a:p>
          <a:p>
            <a:r>
              <a:rPr lang="en-US" sz="54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statements-block 2</a:t>
            </a:r>
          </a:p>
          <a:p>
            <a:r>
              <a:rPr lang="en-US" sz="54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else: </a:t>
            </a:r>
          </a:p>
          <a:p>
            <a:r>
              <a:rPr lang="en-US" sz="54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statements-block n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6" t="18843" r="35019" b="11154"/>
          <a:stretch/>
        </p:blipFill>
        <p:spPr bwMode="auto">
          <a:xfrm>
            <a:off x="381000" y="152400"/>
            <a:ext cx="8458200" cy="6522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39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06" y="1295400"/>
            <a:ext cx="911329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m1=</a:t>
            </a:r>
            <a:r>
              <a:rPr lang="en-US" sz="28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int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(input("Enter mark in first subject:"))</a:t>
            </a:r>
          </a:p>
          <a:p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m2=</a:t>
            </a:r>
            <a:r>
              <a:rPr lang="en-US" sz="28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int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(input("Enter mark in second subject:"))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avg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=(m1+m2)/2</a:t>
            </a:r>
          </a:p>
          <a:p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if </a:t>
            </a:r>
            <a:r>
              <a:rPr lang="en-US" sz="28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avg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&gt;=80:</a:t>
            </a:r>
          </a:p>
          <a:p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print ("Grade : A")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elif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avg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&gt;=70 and </a:t>
            </a:r>
            <a:r>
              <a:rPr lang="en-US" sz="28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avg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&lt;80:</a:t>
            </a:r>
          </a:p>
          <a:p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print ("Grade : B")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elif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avg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&gt;=60 and </a:t>
            </a:r>
            <a:r>
              <a:rPr lang="en-US" sz="28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avg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&lt;70:</a:t>
            </a:r>
          </a:p>
          <a:p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print ("Grade : C")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elif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avg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&gt;=50 and </a:t>
            </a:r>
            <a:r>
              <a:rPr lang="en-US" sz="2800" b="1" dirty="0" err="1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avg</a:t>
            </a:r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&lt;60:</a:t>
            </a:r>
          </a:p>
          <a:p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print ("Grade : D")</a:t>
            </a:r>
          </a:p>
          <a:p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else:</a:t>
            </a:r>
          </a:p>
          <a:p>
            <a:r>
              <a:rPr lang="en-US" sz="2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print ("Grade : E")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707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2895" y="1600200"/>
            <a:ext cx="91568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Iteration or Looping constructs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" y="1295400"/>
            <a:ext cx="9133196" cy="363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4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7060" y="0"/>
            <a:ext cx="91610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800" b="1" dirty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A loop statement allows to execute a statement or group of statements multiple times.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8" t="11072" r="20325" b="11072"/>
          <a:stretch/>
        </p:blipFill>
        <p:spPr bwMode="auto">
          <a:xfrm>
            <a:off x="228600" y="53664"/>
            <a:ext cx="8610600" cy="649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0" b="1" dirty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Python provides two types of looping constructs:</a:t>
            </a:r>
          </a:p>
          <a:p>
            <a:r>
              <a:rPr 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• while loop</a:t>
            </a:r>
          </a:p>
          <a:p>
            <a:r>
              <a:rPr 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• for loop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845" y="1524000"/>
            <a:ext cx="917584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while loop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4833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>
                <a:solidFill>
                  <a:srgbClr val="0070C0"/>
                </a:solidFill>
                <a:latin typeface="Archery Black Condensed" pitchFamily="2" charset="0"/>
              </a:rPr>
              <a:t>syntax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74176" y="1446550"/>
            <a:ext cx="8534400" cy="48780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while </a:t>
            </a:r>
            <a:r>
              <a:rPr lang="en-US" sz="8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&lt;condition&gt;: </a:t>
            </a:r>
          </a:p>
          <a:p>
            <a:r>
              <a:rPr lang="en-US" sz="8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statements block 1</a:t>
            </a:r>
          </a:p>
          <a:p>
            <a:r>
              <a:rPr lang="en-US" sz="80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[else: </a:t>
            </a:r>
          </a:p>
          <a:p>
            <a:r>
              <a:rPr lang="en-US" sz="80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statements block2] </a:t>
            </a:r>
            <a:endParaRPr lang="en-US" sz="80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while Loop in Python programm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3" t="30411" r="33290" b="12885"/>
          <a:stretch/>
        </p:blipFill>
        <p:spPr bwMode="auto">
          <a:xfrm>
            <a:off x="990600" y="187634"/>
            <a:ext cx="7467600" cy="613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15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i = 1</a:t>
            </a:r>
          </a:p>
          <a:p>
            <a:r>
              <a:rPr lang="nn-NO" sz="115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while i &lt; 6:</a:t>
            </a:r>
          </a:p>
          <a:p>
            <a:r>
              <a:rPr lang="nn-NO" sz="115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print(i)</a:t>
            </a:r>
          </a:p>
          <a:p>
            <a:r>
              <a:rPr lang="nn-NO" sz="115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i += 1</a:t>
            </a:r>
            <a:endParaRPr lang="en-US" sz="115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6664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7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x = 0;</a:t>
            </a:r>
          </a:p>
          <a:p>
            <a:r>
              <a:rPr lang="en-US" sz="97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while (x &lt; 5):</a:t>
            </a:r>
          </a:p>
          <a:p>
            <a:r>
              <a:rPr lang="en-US" sz="97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print(x)</a:t>
            </a:r>
          </a:p>
          <a:p>
            <a:r>
              <a:rPr lang="en-US" sz="97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    x += 1</a:t>
            </a:r>
          </a:p>
        </p:txBody>
      </p:sp>
      <p:sp>
        <p:nvSpPr>
          <p:cNvPr id="3" name="Rectangle 2"/>
          <p:cNvSpPr/>
          <p:nvPr/>
        </p:nvSpPr>
        <p:spPr>
          <a:xfrm>
            <a:off x="6466664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a = 5</a:t>
            </a:r>
          </a:p>
          <a:p>
            <a:endParaRPr lang="en-US" sz="900" dirty="0"/>
          </a:p>
          <a:p>
            <a:r>
              <a:rPr lang="en-US" sz="5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b = 1</a:t>
            </a:r>
          </a:p>
          <a:p>
            <a:endParaRPr lang="en-US" sz="900" dirty="0"/>
          </a:p>
          <a:p>
            <a:r>
              <a:rPr lang="en-US" sz="5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while b &lt;= 5:</a:t>
            </a:r>
          </a:p>
          <a:p>
            <a:endParaRPr lang="en-US" sz="900" dirty="0"/>
          </a:p>
          <a:p>
            <a:r>
              <a:rPr lang="en-US" sz="5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print ("%d * %d = %d" %(a, b, a*b))</a:t>
            </a:r>
          </a:p>
          <a:p>
            <a:r>
              <a:rPr lang="en-US" sz="900" dirty="0"/>
              <a:t>	</a:t>
            </a:r>
          </a:p>
          <a:p>
            <a:r>
              <a:rPr lang="en-US" sz="54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	b+=1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1845" y="1524000"/>
            <a:ext cx="9175845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for loop </a:t>
            </a:r>
            <a:endParaRPr lang="en-US" sz="19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4550" y="-4843"/>
            <a:ext cx="914854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Programs may contain set of statements. </a:t>
            </a: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  <a:p>
            <a:pPr algn="just"/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These statements are the executable segments that yield the result. </a:t>
            </a: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  <a:p>
            <a:pPr algn="just"/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In general, statements are executed sequentially, that is the statements are executed one after another.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800" b="1" dirty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for loop is the most comfortable loop. </a:t>
            </a:r>
            <a:endParaRPr lang="en-US" sz="5800" b="1" dirty="0" smtClean="0">
              <a:solidFill>
                <a:srgbClr val="002060"/>
              </a:solidFill>
              <a:latin typeface="Vijaya" pitchFamily="34" charset="0"/>
              <a:cs typeface="Vijaya" pitchFamily="34" charset="0"/>
            </a:endParaRPr>
          </a:p>
          <a:p>
            <a:pPr algn="just"/>
            <a:r>
              <a:rPr lang="en-US" sz="5800" b="1" dirty="0" smtClean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It </a:t>
            </a:r>
            <a:r>
              <a:rPr lang="en-US" sz="5800" b="1" dirty="0">
                <a:solidFill>
                  <a:srgbClr val="FF0000"/>
                </a:solidFill>
                <a:latin typeface="Vijaya" pitchFamily="34" charset="0"/>
                <a:cs typeface="Vijaya" pitchFamily="34" charset="0"/>
              </a:rPr>
              <a:t>is also an entry check loop. </a:t>
            </a:r>
            <a:endParaRPr lang="en-US" sz="5800" b="1" dirty="0" smtClean="0">
              <a:solidFill>
                <a:srgbClr val="FF0000"/>
              </a:solidFill>
              <a:latin typeface="Vijaya" pitchFamily="34" charset="0"/>
              <a:cs typeface="Vijaya" pitchFamily="34" charset="0"/>
            </a:endParaRPr>
          </a:p>
          <a:p>
            <a:pPr algn="just"/>
            <a:r>
              <a:rPr lang="en-US" sz="5800" b="1" dirty="0" smtClean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The </a:t>
            </a:r>
            <a:r>
              <a:rPr lang="en-US" sz="5800" b="1" dirty="0">
                <a:solidFill>
                  <a:srgbClr val="002060"/>
                </a:solidFill>
                <a:latin typeface="Vijaya" pitchFamily="34" charset="0"/>
                <a:cs typeface="Vijaya" pitchFamily="34" charset="0"/>
              </a:rPr>
              <a:t>condition is checked in the beginning and the body of the loop(statements-block 1) is executed if it is only True otherwise the loop is not executed.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446550"/>
            <a:ext cx="9144000" cy="48780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for </a:t>
            </a:r>
            <a:r>
              <a:rPr lang="en-US" sz="6600" b="1" dirty="0" err="1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counter_variable</a:t>
            </a:r>
            <a:r>
              <a:rPr lang="en-US" sz="66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 in sequence: </a:t>
            </a:r>
          </a:p>
          <a:p>
            <a:r>
              <a:rPr lang="en-US" sz="66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statements-block 1</a:t>
            </a:r>
          </a:p>
          <a:p>
            <a:r>
              <a:rPr lang="en-US" sz="66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[else: # optional block </a:t>
            </a:r>
          </a:p>
          <a:p>
            <a:r>
              <a:rPr lang="en-US" sz="6600" b="1" dirty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statements-block 2] </a:t>
            </a:r>
          </a:p>
          <a:p>
            <a:endParaRPr lang="en-US" sz="66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4833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>
                <a:solidFill>
                  <a:srgbClr val="0070C0"/>
                </a:solidFill>
                <a:latin typeface="Archery Black Condensed" pitchFamily="2" charset="0"/>
              </a:rPr>
              <a:t>syntax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10" y="0"/>
            <a:ext cx="913149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counter_variable</a:t>
            </a:r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mentioned in the syntax is similar to the control variable that we  used in the for loop of C++ </a:t>
            </a:r>
          </a:p>
          <a:p>
            <a:pPr algn="just"/>
            <a:r>
              <a:rPr 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refers to the initial, final and increment value. </a:t>
            </a:r>
          </a:p>
          <a:p>
            <a:pPr algn="just"/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loop </a:t>
            </a:r>
            <a:r>
              <a:rPr lang="en-US" sz="4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the range() </a:t>
            </a:r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in the sequence to </a:t>
            </a: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specify the initial, final and increment values. range() generates a list of values starting from start till </a:t>
            </a:r>
            <a:endParaRPr lang="en-US" sz="4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4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stop-1</a:t>
            </a:r>
            <a:r>
              <a:rPr lang="en-US" sz="4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963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syntax of range() is as follows:</a:t>
            </a:r>
          </a:p>
          <a:p>
            <a:pPr algn="ctr"/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(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start,stop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,[step])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Where, </a:t>
            </a:r>
          </a:p>
          <a:p>
            <a:pPr algn="just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refers to the initial value</a:t>
            </a:r>
          </a:p>
          <a:p>
            <a:pPr algn="just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refers to the final value</a:t>
            </a:r>
          </a:p>
          <a:p>
            <a:pPr algn="just"/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refers to increment value, this is optional part.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30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range(n): generates a set of whole numbers starting from 0 to (n-1).</a:t>
            </a:r>
          </a:p>
        </p:txBody>
      </p:sp>
    </p:spTree>
    <p:extLst>
      <p:ext uri="{BB962C8B-B14F-4D97-AF65-F5344CB8AC3E}">
        <p14:creationId xmlns:p14="http://schemas.microsoft.com/office/powerpoint/2010/main" val="37609539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28" y="1600200"/>
            <a:ext cx="914037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fruits = ["apple", "banana", "cherry"]</a:t>
            </a:r>
          </a:p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x in fruits:</a:t>
            </a:r>
          </a:p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print(x)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6664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928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81200"/>
            <a:ext cx="91403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fruits = ["apple", "banana", "cherry"]</a:t>
            </a:r>
          </a:p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x in fruits:</a:t>
            </a:r>
          </a:p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print(x) </a:t>
            </a:r>
          </a:p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if x == "banana":</a:t>
            </a:r>
          </a:p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break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6664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947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0887" y="1515493"/>
            <a:ext cx="914763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fruits = ["apple", "banana", "cherry"]</a:t>
            </a:r>
          </a:p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x in fruits:</a:t>
            </a:r>
          </a:p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if x == "banana":</a:t>
            </a:r>
          </a:p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break</a:t>
            </a:r>
          </a:p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print(x)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6664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6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91440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800" b="1" dirty="0">
                <a:solidFill>
                  <a:srgbClr val="002060"/>
                </a:solidFill>
                <a:latin typeface="Agency FB" pitchFamily="34" charset="0"/>
                <a:cs typeface="Vijaya" pitchFamily="34" charset="0"/>
              </a:rPr>
              <a:t>The range() function returns a sequence of numbers, </a:t>
            </a:r>
            <a:r>
              <a:rPr lang="en-US" sz="5800" b="1" dirty="0">
                <a:solidFill>
                  <a:srgbClr val="00B0F0"/>
                </a:solidFill>
                <a:latin typeface="Agency FB" pitchFamily="34" charset="0"/>
                <a:cs typeface="Vijaya" pitchFamily="34" charset="0"/>
              </a:rPr>
              <a:t>starting from 0 by default, and increments by 1 (by default),</a:t>
            </a:r>
            <a:r>
              <a:rPr lang="en-US" sz="5800" b="1" dirty="0">
                <a:solidFill>
                  <a:srgbClr val="002060"/>
                </a:solidFill>
                <a:latin typeface="Agency FB" pitchFamily="34" charset="0"/>
                <a:cs typeface="Vijaya" pitchFamily="34" charset="0"/>
              </a:rPr>
              <a:t> and ends at a specified number.</a:t>
            </a:r>
          </a:p>
        </p:txBody>
      </p:sp>
    </p:spTree>
    <p:extLst>
      <p:ext uri="{BB962C8B-B14F-4D97-AF65-F5344CB8AC3E}">
        <p14:creationId xmlns:p14="http://schemas.microsoft.com/office/powerpoint/2010/main" val="15844424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31973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x in range(6):</a:t>
            </a:r>
          </a:p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print(x)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6664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514" y="2427705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</a:p>
          <a:p>
            <a:pPr algn="just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pPr algn="just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just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just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algn="just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72773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4447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There may be situations in our real life programming where we need to skip a segment or set of statements and execute another segment based on the test of a condition. </a:t>
            </a:r>
            <a:endParaRPr lang="en-US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  <a:p>
            <a:pPr algn="just"/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This is called alternative or branching.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800" b="1" dirty="0">
                <a:solidFill>
                  <a:srgbClr val="002060"/>
                </a:solidFill>
                <a:latin typeface="Agency FB" pitchFamily="34" charset="0"/>
                <a:cs typeface="Vijaya" pitchFamily="34" charset="0"/>
              </a:rPr>
              <a:t>The </a:t>
            </a:r>
            <a:r>
              <a:rPr lang="en-US" sz="5800" b="1" dirty="0">
                <a:solidFill>
                  <a:srgbClr val="00B0F0"/>
                </a:solidFill>
                <a:latin typeface="Agency FB" pitchFamily="34" charset="0"/>
                <a:cs typeface="Vijaya" pitchFamily="34" charset="0"/>
              </a:rPr>
              <a:t>range()</a:t>
            </a:r>
            <a:r>
              <a:rPr lang="en-US" sz="5800" b="1" dirty="0">
                <a:solidFill>
                  <a:srgbClr val="002060"/>
                </a:solidFill>
                <a:latin typeface="Agency FB" pitchFamily="34" charset="0"/>
                <a:cs typeface="Vijaya" pitchFamily="34" charset="0"/>
              </a:rPr>
              <a:t> function defaults to 0 as a starting value, however it is possible to specify the starting value by adding a parameter: range(2, 6), which means values from 2 to 6 (</a:t>
            </a:r>
            <a:r>
              <a:rPr lang="en-US" sz="5800" b="1" dirty="0">
                <a:solidFill>
                  <a:srgbClr val="00B0F0"/>
                </a:solidFill>
                <a:latin typeface="Agency FB" pitchFamily="34" charset="0"/>
                <a:cs typeface="Vijaya" pitchFamily="34" charset="0"/>
              </a:rPr>
              <a:t>but not including 6):</a:t>
            </a:r>
          </a:p>
        </p:txBody>
      </p:sp>
    </p:spTree>
    <p:extLst>
      <p:ext uri="{BB962C8B-B14F-4D97-AF65-F5344CB8AC3E}">
        <p14:creationId xmlns:p14="http://schemas.microsoft.com/office/powerpoint/2010/main" val="40141811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716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x in range(2, 6):</a:t>
            </a:r>
          </a:p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print(x)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6664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57" y="2824348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97355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9030" y="762000"/>
            <a:ext cx="917302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800" b="1" dirty="0" smtClean="0">
                <a:solidFill>
                  <a:srgbClr val="002060"/>
                </a:solidFill>
                <a:latin typeface="Agency FB" pitchFamily="34" charset="0"/>
                <a:cs typeface="Vijaya" pitchFamily="34" charset="0"/>
              </a:rPr>
              <a:t>The </a:t>
            </a:r>
            <a:r>
              <a:rPr lang="en-US" sz="5800" b="1" dirty="0" smtClean="0">
                <a:solidFill>
                  <a:srgbClr val="00B0F0"/>
                </a:solidFill>
                <a:latin typeface="Agency FB" pitchFamily="34" charset="0"/>
                <a:cs typeface="Vijaya" pitchFamily="34" charset="0"/>
              </a:rPr>
              <a:t>range()</a:t>
            </a:r>
            <a:r>
              <a:rPr lang="en-US" sz="5800" b="1" dirty="0" smtClean="0">
                <a:solidFill>
                  <a:srgbClr val="002060"/>
                </a:solidFill>
                <a:latin typeface="Agency FB" pitchFamily="34" charset="0"/>
                <a:cs typeface="Vijaya" pitchFamily="34" charset="0"/>
              </a:rPr>
              <a:t> function defaults to increment the sequence by 1, however it is possible to specify the increment value by adding a third parameter: </a:t>
            </a:r>
            <a:r>
              <a:rPr lang="en-US" sz="5800" b="1" dirty="0" smtClean="0">
                <a:solidFill>
                  <a:srgbClr val="00B0F0"/>
                </a:solidFill>
                <a:latin typeface="Agency FB" pitchFamily="34" charset="0"/>
                <a:cs typeface="Vijaya" pitchFamily="34" charset="0"/>
              </a:rPr>
              <a:t>range(2, 30, 3):</a:t>
            </a:r>
            <a:endParaRPr lang="en-US" sz="5800" b="1" dirty="0">
              <a:solidFill>
                <a:srgbClr val="00B0F0"/>
              </a:solidFill>
              <a:latin typeface="Agency FB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74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56" y="838200"/>
            <a:ext cx="91367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x in range(2, 30, 3):</a:t>
            </a:r>
          </a:p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print(x)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6664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4384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  <a:endParaRPr lang="en-US" sz="2400" dirty="0" smtClean="0"/>
          </a:p>
          <a:p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  <a:p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  <a:p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</a:p>
          <a:p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</a:p>
          <a:p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</a:p>
          <a:p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</a:p>
          <a:p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</a:p>
          <a:p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14178117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14" y="1524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x in range(6):</a:t>
            </a:r>
          </a:p>
          <a:p>
            <a:pPr algn="just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print(x)</a:t>
            </a:r>
          </a:p>
          <a:p>
            <a:pPr algn="just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else:</a:t>
            </a:r>
          </a:p>
          <a:p>
            <a:pPr algn="just"/>
            <a:r>
              <a:rPr lang="en-US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print("Finally finished!")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14" y="259080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</a:p>
          <a:p>
            <a:pPr algn="just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</a:p>
          <a:p>
            <a:pPr algn="just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just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  <a:p>
            <a:pPr algn="just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  <a:p>
            <a:pPr algn="just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  <a:p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Finally finished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6" name="Rectangle 5"/>
          <p:cNvSpPr/>
          <p:nvPr/>
        </p:nvSpPr>
        <p:spPr>
          <a:xfrm>
            <a:off x="6466664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9974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905" y="68240"/>
            <a:ext cx="9034942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in range (2,10,2):</a:t>
            </a:r>
          </a:p>
          <a:p>
            <a:pPr algn="just"/>
            <a:r>
              <a:rPr lang="en-US" sz="4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(i, end=' ')</a:t>
            </a:r>
            <a:endParaRPr lang="en-US" sz="4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904" y="1525223"/>
            <a:ext cx="9034943" cy="2677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in range(2,10,2):</a:t>
            </a:r>
          </a:p>
          <a:p>
            <a:pPr algn="just"/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</a:t>
            </a:r>
            <a:r>
              <a:rPr lang="en-US" sz="4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i,end</a:t>
            </a:r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=' ')</a:t>
            </a:r>
          </a:p>
          <a:p>
            <a:pPr algn="just"/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else:</a:t>
            </a:r>
          </a:p>
          <a:p>
            <a:pPr algn="just"/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("\</a:t>
            </a:r>
            <a:r>
              <a:rPr lang="en-US" sz="4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nEnd</a:t>
            </a:r>
            <a:r>
              <a:rPr lang="en-US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loop")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057" y="4307084"/>
            <a:ext cx="9034943" cy="25545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= 100</a:t>
            </a:r>
          </a:p>
          <a:p>
            <a:pPr algn="just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 = 0</a:t>
            </a:r>
          </a:p>
          <a:p>
            <a:pPr algn="just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counter in range(1,n+1):</a:t>
            </a:r>
          </a:p>
          <a:p>
            <a:pPr algn="just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sum = sum + counter</a:t>
            </a:r>
          </a:p>
          <a:p>
            <a:pPr algn="just"/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print("Sum of 1 until %d: %d" % (</a:t>
            </a:r>
            <a:r>
              <a:rPr lang="en-US" sz="32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n,sum</a:t>
            </a: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))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6664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8991600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word in 'Computer':</a:t>
            </a:r>
          </a:p>
          <a:p>
            <a:pPr algn="just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</a:t>
            </a:r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word,end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=' ')</a:t>
            </a:r>
          </a:p>
          <a:p>
            <a:pPr algn="just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else:</a:t>
            </a:r>
          </a:p>
          <a:p>
            <a:pPr algn="just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("\</a:t>
            </a:r>
            <a:r>
              <a:rPr lang="en-US" sz="5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nEnd</a:t>
            </a:r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loop")</a:t>
            </a:r>
          </a:p>
        </p:txBody>
      </p:sp>
      <p:sp>
        <p:nvSpPr>
          <p:cNvPr id="3" name="Rectangle 2"/>
          <p:cNvSpPr/>
          <p:nvPr/>
        </p:nvSpPr>
        <p:spPr>
          <a:xfrm>
            <a:off x="6466664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9144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Nested loop </a:t>
            </a:r>
            <a:endParaRPr lang="en-US" sz="13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  <a:p>
            <a:pPr algn="ctr"/>
            <a:r>
              <a:rPr lang="en-US" sz="1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structure </a:t>
            </a:r>
            <a:endParaRPr lang="en-US" sz="1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loop placed within another loop is called as nested loop structure. </a:t>
            </a:r>
            <a:endParaRPr lang="en-US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7258" y="2438400"/>
            <a:ext cx="915125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can place </a:t>
            </a:r>
            <a:endParaRPr lang="en-US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within another while; 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within another for; </a:t>
            </a:r>
            <a:endParaRPr lang="en-US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while and </a:t>
            </a:r>
            <a:endParaRPr lang="en-US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</a:t>
            </a:r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within for to construct such nested loops.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658" y="0"/>
            <a:ext cx="9176657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i=1</a:t>
            </a:r>
          </a:p>
          <a:p>
            <a:pPr algn="just"/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(i&lt;=6):</a:t>
            </a:r>
          </a:p>
          <a:p>
            <a:pPr algn="just"/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for j in range (1,i):</a:t>
            </a:r>
          </a:p>
          <a:p>
            <a:pPr algn="just"/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print (</a:t>
            </a:r>
            <a:r>
              <a:rPr lang="en-US" sz="7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j,end</a:t>
            </a: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='\t')</a:t>
            </a:r>
          </a:p>
          <a:p>
            <a:pPr algn="just"/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(end='\n')</a:t>
            </a:r>
          </a:p>
          <a:p>
            <a:pPr algn="just"/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 +=1</a:t>
            </a:r>
          </a:p>
        </p:txBody>
      </p:sp>
      <p:sp>
        <p:nvSpPr>
          <p:cNvPr id="3" name="Rectangle 2"/>
          <p:cNvSpPr/>
          <p:nvPr/>
        </p:nvSpPr>
        <p:spPr>
          <a:xfrm>
            <a:off x="6466664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Also, we may need to execute a set of statements multiple times, called iteration or looping. </a:t>
            </a:r>
            <a:endParaRPr lang="en-US" sz="5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  <a:p>
            <a:pPr algn="just"/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In this chapter we are to focus on the various control structures in Python, their syntax and learn how to develop the programs using them.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2657" y="762000"/>
            <a:ext cx="917665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00B0F0"/>
                </a:solidFill>
                <a:latin typeface="Agency FB" pitchFamily="34" charset="0"/>
              </a:rPr>
              <a:t>1	</a:t>
            </a:r>
          </a:p>
          <a:p>
            <a:r>
              <a:rPr lang="en-US" sz="6000" b="1" dirty="0">
                <a:solidFill>
                  <a:srgbClr val="00B0F0"/>
                </a:solidFill>
                <a:latin typeface="Agency FB" pitchFamily="34" charset="0"/>
              </a:rPr>
              <a:t>1	2	</a:t>
            </a:r>
          </a:p>
          <a:p>
            <a:r>
              <a:rPr lang="en-US" sz="6000" b="1" dirty="0">
                <a:solidFill>
                  <a:srgbClr val="00B0F0"/>
                </a:solidFill>
                <a:latin typeface="Agency FB" pitchFamily="34" charset="0"/>
              </a:rPr>
              <a:t>1	2	3	</a:t>
            </a:r>
          </a:p>
          <a:p>
            <a:r>
              <a:rPr lang="en-US" sz="6000" b="1" dirty="0">
                <a:solidFill>
                  <a:srgbClr val="00B0F0"/>
                </a:solidFill>
                <a:latin typeface="Agency FB" pitchFamily="34" charset="0"/>
              </a:rPr>
              <a:t>1	2	3	4	</a:t>
            </a:r>
          </a:p>
          <a:p>
            <a:r>
              <a:rPr lang="en-US" sz="6000" b="1" dirty="0">
                <a:solidFill>
                  <a:srgbClr val="00B0F0"/>
                </a:solidFill>
                <a:latin typeface="Agency FB" pitchFamily="34" charset="0"/>
              </a:rPr>
              <a:t>1	2	3	4	</a:t>
            </a:r>
            <a:r>
              <a:rPr lang="en-US" sz="6000" b="1" dirty="0" smtClean="0">
                <a:solidFill>
                  <a:srgbClr val="00B0F0"/>
                </a:solidFill>
                <a:latin typeface="Agency FB" pitchFamily="34" charset="0"/>
              </a:rPr>
              <a:t>5</a:t>
            </a:r>
            <a:endParaRPr lang="en-US" sz="6000" b="1" dirty="0">
              <a:solidFill>
                <a:srgbClr val="00B0F0"/>
              </a:solidFill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5874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990600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Jump </a:t>
            </a:r>
            <a:r>
              <a:rPr 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Statements</a:t>
            </a:r>
          </a:p>
          <a:p>
            <a:pPr algn="ctr"/>
            <a:r>
              <a:rPr 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 </a:t>
            </a:r>
            <a:r>
              <a:rPr lang="en-US" sz="11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in Python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9030" y="5193"/>
            <a:ext cx="91730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jump statement in Python, is used to unconditionally transfer the control from one part of the program to another. </a:t>
            </a:r>
            <a:endParaRPr lang="en-US" sz="5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three keywords to achieve jump statements in 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Python:</a:t>
            </a:r>
            <a:endParaRPr lang="en-US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3628" y="5643818"/>
            <a:ext cx="9147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break, continue, pass.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0" t="16468" r="27044" b="496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630" y="990600"/>
            <a:ext cx="9147629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break statement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break statement terminates the loop containing it. </a:t>
            </a:r>
            <a:endParaRPr lang="en-US" sz="6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6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Control </a:t>
            </a:r>
            <a:r>
              <a:rPr lang="en-US" sz="6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the program flows to the statement immediately after the body of the loop.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4833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>
                <a:solidFill>
                  <a:srgbClr val="0070C0"/>
                </a:solidFill>
                <a:latin typeface="Archery Black Condensed" pitchFamily="2" charset="0"/>
              </a:rPr>
              <a:t>syntax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4176" y="1446550"/>
            <a:ext cx="8534400" cy="48780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break</a:t>
            </a:r>
            <a:endParaRPr lang="en-US" sz="344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558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4" t="24208" r="33514" b="11507"/>
          <a:stretch/>
        </p:blipFill>
        <p:spPr bwMode="auto">
          <a:xfrm>
            <a:off x="2286000" y="10886"/>
            <a:ext cx="5181600" cy="684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2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66664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73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letter in </a:t>
            </a:r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'Python’:</a:t>
            </a:r>
          </a:p>
          <a:p>
            <a:pPr algn="just"/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letter == 'h':</a:t>
            </a:r>
          </a:p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break</a:t>
            </a:r>
          </a:p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print ('Current Letter :',letter)</a:t>
            </a:r>
          </a:p>
        </p:txBody>
      </p:sp>
      <p:sp>
        <p:nvSpPr>
          <p:cNvPr id="7" name="Rectangle 6"/>
          <p:cNvSpPr/>
          <p:nvPr/>
        </p:nvSpPr>
        <p:spPr>
          <a:xfrm>
            <a:off x="29029" y="425452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fr-FR" sz="1100" dirty="0" smtClean="0"/>
              <a:t>:</a:t>
            </a:r>
          </a:p>
          <a:p>
            <a:pPr algn="just"/>
            <a:r>
              <a:rPr lang="fr-FR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fr-FR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Letter</a:t>
            </a:r>
            <a:r>
              <a:rPr lang="fr-FR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P</a:t>
            </a:r>
          </a:p>
          <a:p>
            <a:pPr algn="just"/>
            <a:r>
              <a:rPr lang="fr-FR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fr-FR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Letter</a:t>
            </a:r>
            <a:r>
              <a:rPr lang="fr-FR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y</a:t>
            </a:r>
          </a:p>
          <a:p>
            <a:pPr algn="just"/>
            <a:r>
              <a:rPr lang="fr-FR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fr-FR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Letter</a:t>
            </a:r>
            <a:r>
              <a:rPr lang="fr-FR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t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7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258" y="762000"/>
            <a:ext cx="91512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                    </a:t>
            </a:r>
          </a:p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0:              </a:t>
            </a:r>
          </a:p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print ('Current variable value :',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-1</a:t>
            </a:r>
          </a:p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if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== 5:</a:t>
            </a:r>
          </a:p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break</a:t>
            </a:r>
          </a:p>
          <a:p>
            <a:pPr algn="just"/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("Good bye!")</a:t>
            </a:r>
          </a:p>
        </p:txBody>
      </p:sp>
      <p:sp>
        <p:nvSpPr>
          <p:cNvPr id="5" name="Rectangle 4"/>
          <p:cNvSpPr/>
          <p:nvPr/>
        </p:nvSpPr>
        <p:spPr>
          <a:xfrm>
            <a:off x="6466664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4301430"/>
            <a:ext cx="9143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endParaRPr lang="en-US" sz="2400" dirty="0" smtClean="0"/>
          </a:p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Current variable value : 10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Current variable value : 9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Current variable value : 8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Current variable value : 7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Current variable value : 6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Good bye!</a:t>
            </a:r>
          </a:p>
        </p:txBody>
      </p:sp>
    </p:spTree>
    <p:extLst>
      <p:ext uri="{BB962C8B-B14F-4D97-AF65-F5344CB8AC3E}">
        <p14:creationId xmlns:p14="http://schemas.microsoft.com/office/powerpoint/2010/main" val="295393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C00000"/>
                </a:solidFill>
                <a:latin typeface="Chiller" pitchFamily="82" charset="0"/>
              </a:rPr>
              <a:t>Control </a:t>
            </a:r>
            <a:r>
              <a:rPr lang="en-US" sz="19900" b="1" dirty="0">
                <a:solidFill>
                  <a:srgbClr val="C00000"/>
                </a:solidFill>
                <a:latin typeface="Chiller" pitchFamily="82" charset="0"/>
              </a:rPr>
              <a:t>Structures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5400" y="1439293"/>
            <a:ext cx="9173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word in "Jump Statement":</a:t>
            </a:r>
          </a:p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if word == "e":</a:t>
            </a:r>
          </a:p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break</a:t>
            </a:r>
          </a:p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(word, end= ' ')</a:t>
            </a:r>
          </a:p>
        </p:txBody>
      </p:sp>
      <p:sp>
        <p:nvSpPr>
          <p:cNvPr id="3" name="Rectangle 2"/>
          <p:cNvSpPr/>
          <p:nvPr/>
        </p:nvSpPr>
        <p:spPr>
          <a:xfrm>
            <a:off x="6466664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35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005114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word in "Jump Statement":</a:t>
            </a:r>
          </a:p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if word == "e":</a:t>
            </a:r>
          </a:p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break</a:t>
            </a:r>
          </a:p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(word, end='')</a:t>
            </a:r>
          </a:p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else:</a:t>
            </a:r>
          </a:p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print("End of the loop")</a:t>
            </a:r>
          </a:p>
          <a:p>
            <a:pPr algn="just"/>
            <a:r>
              <a:rPr lang="en-US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print("\n End of the program")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66664" y="-7620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0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657" y="304800"/>
            <a:ext cx="9176657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continue </a:t>
            </a:r>
            <a:endParaRPr lang="en-US" sz="199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  <a:p>
            <a:pPr algn="ctr"/>
            <a:r>
              <a:rPr lang="en-US" sz="19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statement </a:t>
            </a:r>
            <a:endParaRPr lang="en-US" sz="199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Continue statement unlike the break statement is used to skip the remaining part of a loop and start with next iteration. </a:t>
            </a:r>
          </a:p>
        </p:txBody>
      </p:sp>
    </p:spTree>
    <p:extLst>
      <p:ext uri="{BB962C8B-B14F-4D97-AF65-F5344CB8AC3E}">
        <p14:creationId xmlns:p14="http://schemas.microsoft.com/office/powerpoint/2010/main" val="393897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4833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>
                <a:solidFill>
                  <a:srgbClr val="0070C0"/>
                </a:solidFill>
                <a:latin typeface="Archery Black Condensed" pitchFamily="2" charset="0"/>
              </a:rPr>
              <a:t>syntax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4176" y="1446550"/>
            <a:ext cx="8534400" cy="48780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b="1" dirty="0" err="1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contiune</a:t>
            </a:r>
            <a:endParaRPr lang="en-US" sz="239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24935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0" t="25397" r="33180" b="9722"/>
          <a:stretch/>
        </p:blipFill>
        <p:spPr bwMode="auto">
          <a:xfrm>
            <a:off x="1828800" y="152400"/>
            <a:ext cx="59436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97427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66664" y="0"/>
            <a:ext cx="26773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8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838200"/>
            <a:ext cx="91730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letter in 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'Python’:</a:t>
            </a:r>
          </a:p>
          <a:p>
            <a:pPr algn="just"/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letter == 'h':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continue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print ('Current Letter :',letter)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642105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fr-FR" sz="1000" dirty="0" smtClean="0"/>
              <a:t>:</a:t>
            </a:r>
          </a:p>
          <a:p>
            <a:pPr algn="just"/>
            <a:r>
              <a:rPr lang="fr-FR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fr-F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Letter</a:t>
            </a:r>
            <a:r>
              <a:rPr lang="fr-F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P</a:t>
            </a:r>
          </a:p>
          <a:p>
            <a:pPr algn="just"/>
            <a:r>
              <a:rPr lang="fr-FR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fr-F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Letter</a:t>
            </a:r>
            <a:r>
              <a:rPr lang="fr-F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y</a:t>
            </a:r>
          </a:p>
          <a:p>
            <a:pPr algn="just"/>
            <a:r>
              <a:rPr lang="fr-FR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fr-F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Letter</a:t>
            </a:r>
            <a:r>
              <a:rPr lang="fr-F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  <a:p>
            <a:pPr algn="just"/>
            <a:r>
              <a:rPr lang="fr-FR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fr-F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Letter</a:t>
            </a:r>
            <a:r>
              <a:rPr lang="fr-F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fr-FR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Current</a:t>
            </a:r>
            <a:r>
              <a:rPr lang="fr-F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Letter</a:t>
            </a:r>
            <a:r>
              <a:rPr lang="fr-FR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23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514" y="990600"/>
            <a:ext cx="915851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                    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&gt; 0:              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-1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if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== 5: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continue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print ('Current variable value :',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("Good bye!")</a:t>
            </a:r>
          </a:p>
        </p:txBody>
      </p:sp>
      <p:sp>
        <p:nvSpPr>
          <p:cNvPr id="5" name="Rectangle 4"/>
          <p:cNvSpPr/>
          <p:nvPr/>
        </p:nvSpPr>
        <p:spPr>
          <a:xfrm>
            <a:off x="6579676" y="0"/>
            <a:ext cx="24513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0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0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523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word in "Jump Statement":</a:t>
            </a:r>
          </a:p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if word == "e":</a:t>
            </a:r>
          </a:p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continue</a:t>
            </a:r>
          </a:p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(word, end='')</a:t>
            </a:r>
          </a:p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else:</a:t>
            </a:r>
          </a:p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print("End of the loop")</a:t>
            </a:r>
          </a:p>
          <a:p>
            <a:pPr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print("\n End of the program")</a:t>
            </a:r>
          </a:p>
        </p:txBody>
      </p:sp>
    </p:spTree>
    <p:extLst>
      <p:ext uri="{BB962C8B-B14F-4D97-AF65-F5344CB8AC3E}">
        <p14:creationId xmlns:p14="http://schemas.microsoft.com/office/powerpoint/2010/main" val="39389742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5851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pass statement </a:t>
            </a:r>
          </a:p>
        </p:txBody>
      </p:sp>
    </p:spTree>
    <p:extLst>
      <p:ext uri="{BB962C8B-B14F-4D97-AF65-F5344CB8AC3E}">
        <p14:creationId xmlns:p14="http://schemas.microsoft.com/office/powerpoint/2010/main" val="393897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49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A program statement that causes a jump of control from one part of the program to another is called </a:t>
            </a:r>
            <a:r>
              <a:rPr lang="en-US" sz="7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ijaya" pitchFamily="34" charset="0"/>
                <a:cs typeface="Vijaya" pitchFamily="34" charset="0"/>
              </a:rPr>
              <a:t>control structure or control statement. </a:t>
            </a:r>
          </a:p>
        </p:txBody>
      </p:sp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48337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800" b="1" dirty="0">
                <a:solidFill>
                  <a:srgbClr val="0070C0"/>
                </a:solidFill>
                <a:latin typeface="Archery Black Condensed" pitchFamily="2" charset="0"/>
              </a:rPr>
              <a:t>syntax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74176" y="1446550"/>
            <a:ext cx="8534400" cy="48780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400" b="1" dirty="0" smtClean="0">
                <a:solidFill>
                  <a:srgbClr val="C00000"/>
                </a:solidFill>
                <a:latin typeface="Angsana New" pitchFamily="18" charset="-34"/>
                <a:cs typeface="Angsana New" pitchFamily="18" charset="-34"/>
              </a:rPr>
              <a:t>pass</a:t>
            </a:r>
            <a:endParaRPr lang="en-US" sz="34400" b="1" dirty="0">
              <a:solidFill>
                <a:srgbClr val="C0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814599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 statement in Python programming is a null statement. </a:t>
            </a:r>
            <a:endParaRPr lang="en-US" sz="5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5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pass </a:t>
            </a:r>
            <a:r>
              <a:rPr lang="en-US" sz="5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statement when executed by the interpreter it is completely ignored. Nothing happens when pass is executed, it results in no operation. </a:t>
            </a:r>
          </a:p>
        </p:txBody>
      </p:sp>
    </p:spTree>
    <p:extLst>
      <p:ext uri="{BB962C8B-B14F-4D97-AF65-F5344CB8AC3E}">
        <p14:creationId xmlns:p14="http://schemas.microsoft.com/office/powerpoint/2010/main" val="393897427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514" y="1066800"/>
            <a:ext cx="91585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letter in 'Python': 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if letter == 'h':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pass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print ('This is pass block')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print ('Current Letter :', letter)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print ("Good bye!")</a:t>
            </a:r>
          </a:p>
        </p:txBody>
      </p:sp>
      <p:sp>
        <p:nvSpPr>
          <p:cNvPr id="5" name="Rectangle 4"/>
          <p:cNvSpPr/>
          <p:nvPr/>
        </p:nvSpPr>
        <p:spPr>
          <a:xfrm>
            <a:off x="6579676" y="0"/>
            <a:ext cx="24513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0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0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291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9029" y="1323439"/>
            <a:ext cx="91802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a=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(input("Enter any number :"))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(a==0):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pass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else: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("non zero value is accepted")</a:t>
            </a:r>
          </a:p>
        </p:txBody>
      </p:sp>
      <p:sp>
        <p:nvSpPr>
          <p:cNvPr id="3" name="Rectangle 2"/>
          <p:cNvSpPr/>
          <p:nvPr/>
        </p:nvSpPr>
        <p:spPr>
          <a:xfrm>
            <a:off x="6579676" y="0"/>
            <a:ext cx="245131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8000" b="1" dirty="0" smtClean="0">
                <a:solidFill>
                  <a:srgbClr val="0070C0"/>
                </a:solidFill>
                <a:latin typeface="Archery Black Condensed" pitchFamily="2" charset="0"/>
              </a:rPr>
              <a:t>Example</a:t>
            </a:r>
            <a:endParaRPr lang="en-US" sz="8000" b="1" dirty="0">
              <a:solidFill>
                <a:srgbClr val="0070C0"/>
              </a:solidFill>
              <a:latin typeface="Archery Black Condens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97427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687" y="2459504"/>
            <a:ext cx="899728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rgbClr val="C00000"/>
                </a:solidFill>
                <a:latin typeface="AddJazz" pitchFamily="2" charset="0"/>
              </a:rPr>
              <a:t>Hands on Experience</a:t>
            </a:r>
          </a:p>
        </p:txBody>
      </p:sp>
    </p:spTree>
    <p:extLst>
      <p:ext uri="{BB962C8B-B14F-4D97-AF65-F5344CB8AC3E}">
        <p14:creationId xmlns:p14="http://schemas.microsoft.com/office/powerpoint/2010/main" val="21145993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Write a program to display</a:t>
            </a:r>
          </a:p>
          <a:p>
            <a:r>
              <a:rPr lang="en-US" sz="4000" b="1" dirty="0"/>
              <a:t>A</a:t>
            </a:r>
          </a:p>
          <a:p>
            <a:r>
              <a:rPr lang="en-US" sz="4000" b="1" dirty="0"/>
              <a:t>A B</a:t>
            </a:r>
          </a:p>
          <a:p>
            <a:r>
              <a:rPr lang="en-US" sz="4000" b="1" dirty="0"/>
              <a:t>A B C</a:t>
            </a:r>
          </a:p>
          <a:p>
            <a:r>
              <a:rPr lang="en-US" sz="4000" b="1" dirty="0"/>
              <a:t>A B C D</a:t>
            </a:r>
          </a:p>
          <a:p>
            <a:r>
              <a:rPr lang="pt-BR" sz="4000" b="1" dirty="0"/>
              <a:t>A B C D 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361425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in range (65, 70):</a:t>
            </a:r>
          </a:p>
          <a:p>
            <a:pPr algn="just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for j in range (65, i + 1):</a:t>
            </a:r>
          </a:p>
          <a:p>
            <a:pPr algn="just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print (</a:t>
            </a:r>
            <a:r>
              <a:rPr lang="en-US" sz="66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</a:t>
            </a:r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(j), end = ' ')</a:t>
            </a:r>
          </a:p>
          <a:p>
            <a:pPr algn="just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(end='\n')</a:t>
            </a:r>
          </a:p>
          <a:p>
            <a:pPr algn="just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i+=1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70756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96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/>
              <a:t>Using if..else..</a:t>
            </a:r>
            <a:r>
              <a:rPr lang="en-US" sz="4400" b="1" dirty="0" err="1"/>
              <a:t>elif</a:t>
            </a:r>
            <a:r>
              <a:rPr lang="en-US" sz="4400" b="1" dirty="0"/>
              <a:t> statement write a </a:t>
            </a:r>
            <a:r>
              <a:rPr lang="en-US" sz="4400" b="1" dirty="0" smtClean="0"/>
              <a:t>suitable program </a:t>
            </a:r>
            <a:r>
              <a:rPr lang="en-US" sz="4400" b="1" dirty="0"/>
              <a:t>to display largest of 3 numbers.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453606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1772" y="2739"/>
            <a:ext cx="916577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=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(input("Enter number 1"))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=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(input("Enter number 2"))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=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(input(" Enter number 3"))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 &gt; b and a &gt; c: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("A is greatest")</a:t>
            </a:r>
          </a:p>
          <a:p>
            <a:pPr algn="just"/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elif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 &gt; a and b &gt; c: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print ("B is greatest")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else: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("C is greatest")</a:t>
            </a:r>
          </a:p>
        </p:txBody>
      </p:sp>
    </p:spTree>
    <p:extLst>
      <p:ext uri="{BB962C8B-B14F-4D97-AF65-F5344CB8AC3E}">
        <p14:creationId xmlns:p14="http://schemas.microsoft.com/office/powerpoint/2010/main" val="14336142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09800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in range (1, 100, 2):</a:t>
            </a:r>
          </a:p>
          <a:p>
            <a:pPr algn="just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(i, end = " ")</a:t>
            </a:r>
          </a:p>
        </p:txBody>
      </p:sp>
      <p:sp>
        <p:nvSpPr>
          <p:cNvPr id="3" name="Rectangle 2"/>
          <p:cNvSpPr/>
          <p:nvPr/>
        </p:nvSpPr>
        <p:spPr>
          <a:xfrm>
            <a:off x="-21772" y="0"/>
            <a:ext cx="916577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6000" b="1" dirty="0"/>
              <a:t>Write a program to display all 3 digit </a:t>
            </a:r>
            <a:r>
              <a:rPr lang="en-US" sz="6000" b="1" dirty="0" smtClean="0"/>
              <a:t>odd numbers</a:t>
            </a:r>
            <a:r>
              <a:rPr lang="en-US" sz="6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3614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3" t="22202" r="31235" b="20193"/>
          <a:stretch/>
        </p:blipFill>
        <p:spPr bwMode="auto">
          <a:xfrm>
            <a:off x="381000" y="497155"/>
            <a:ext cx="8458200" cy="552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41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6220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=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(input("Enter the number"))</a:t>
            </a:r>
          </a:p>
          <a:p>
            <a:pPr algn="just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in range (1,13):</a:t>
            </a:r>
          </a:p>
          <a:p>
            <a:pPr algn="just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(n, "x", i, "= ", n * i)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-222"/>
            <a:ext cx="918028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/>
              <a:t>Write a program to display multiplication</a:t>
            </a:r>
            <a:r>
              <a:rPr lang="en-US" sz="4400" b="1" dirty="0"/>
              <a:t> table </a:t>
            </a:r>
            <a:r>
              <a:rPr lang="en-US" sz="4400" b="1" dirty="0"/>
              <a:t>for a given number.</a:t>
            </a:r>
          </a:p>
        </p:txBody>
      </p:sp>
    </p:spTree>
    <p:extLst>
      <p:ext uri="{BB962C8B-B14F-4D97-AF65-F5344CB8AC3E}">
        <p14:creationId xmlns:p14="http://schemas.microsoft.com/office/powerpoint/2010/main" val="84036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1465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=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(input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("Enter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number"))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x&gt;0: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(x, "is a positive number")</a:t>
            </a:r>
          </a:p>
          <a:p>
            <a:pPr algn="just"/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elif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&lt; 0: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print (x, "is a negative number")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else:</a:t>
            </a:r>
          </a:p>
          <a:p>
            <a:pPr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print (x, "is zero")</a:t>
            </a:r>
          </a:p>
        </p:txBody>
      </p:sp>
    </p:spTree>
    <p:extLst>
      <p:ext uri="{BB962C8B-B14F-4D97-AF65-F5344CB8AC3E}">
        <p14:creationId xmlns:p14="http://schemas.microsoft.com/office/powerpoint/2010/main" val="14336142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400"/>
            <a:ext cx="8839200" cy="4572000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5807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1913</Words>
  <Application>Microsoft Office PowerPoint</Application>
  <PresentationFormat>On-screen Show (4:3)</PresentationFormat>
  <Paragraphs>363</Paragraphs>
  <Slides>92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117</cp:revision>
  <dcterms:created xsi:type="dcterms:W3CDTF">2019-04-04T04:28:00Z</dcterms:created>
  <dcterms:modified xsi:type="dcterms:W3CDTF">2019-07-04T17:07:54Z</dcterms:modified>
</cp:coreProperties>
</file>