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306" r:id="rId25"/>
    <p:sldId id="279" r:id="rId26"/>
    <p:sldId id="280" r:id="rId27"/>
    <p:sldId id="281" r:id="rId28"/>
    <p:sldId id="326" r:id="rId29"/>
    <p:sldId id="307" r:id="rId30"/>
    <p:sldId id="282" r:id="rId31"/>
    <p:sldId id="283" r:id="rId32"/>
    <p:sldId id="284" r:id="rId33"/>
    <p:sldId id="285" r:id="rId34"/>
    <p:sldId id="286" r:id="rId35"/>
    <p:sldId id="308" r:id="rId36"/>
    <p:sldId id="288" r:id="rId37"/>
    <p:sldId id="287" r:id="rId38"/>
    <p:sldId id="338" r:id="rId39"/>
    <p:sldId id="339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  <p:sldId id="320" r:id="rId69"/>
    <p:sldId id="321" r:id="rId70"/>
    <p:sldId id="322" r:id="rId71"/>
    <p:sldId id="323" r:id="rId72"/>
    <p:sldId id="327" r:id="rId73"/>
    <p:sldId id="328" r:id="rId74"/>
    <p:sldId id="336" r:id="rId75"/>
    <p:sldId id="330" r:id="rId76"/>
    <p:sldId id="331" r:id="rId77"/>
    <p:sldId id="332" r:id="rId78"/>
    <p:sldId id="333" r:id="rId79"/>
    <p:sldId id="334" r:id="rId80"/>
    <p:sldId id="335" r:id="rId81"/>
    <p:sldId id="324" r:id="rId82"/>
    <p:sldId id="325" r:id="rId83"/>
    <p:sldId id="340" r:id="rId84"/>
    <p:sldId id="341" r:id="rId85"/>
    <p:sldId id="342" r:id="rId86"/>
    <p:sldId id="343" r:id="rId87"/>
    <p:sldId id="344" r:id="rId88"/>
    <p:sldId id="345" r:id="rId89"/>
    <p:sldId id="346" r:id="rId90"/>
    <p:sldId id="347" r:id="rId91"/>
    <p:sldId id="348" r:id="rId92"/>
    <p:sldId id="349" r:id="rId93"/>
    <p:sldId id="350" r:id="rId94"/>
    <p:sldId id="351" r:id="rId95"/>
    <p:sldId id="353" r:id="rId96"/>
    <p:sldId id="352" r:id="rId97"/>
    <p:sldId id="354" r:id="rId98"/>
    <p:sldId id="355" r:id="rId99"/>
    <p:sldId id="356" r:id="rId100"/>
    <p:sldId id="357" r:id="rId101"/>
    <p:sldId id="358" r:id="rId102"/>
    <p:sldId id="367" r:id="rId103"/>
    <p:sldId id="368" r:id="rId104"/>
    <p:sldId id="359" r:id="rId105"/>
    <p:sldId id="369" r:id="rId106"/>
    <p:sldId id="362" r:id="rId107"/>
    <p:sldId id="363" r:id="rId108"/>
    <p:sldId id="370" r:id="rId109"/>
    <p:sldId id="364" r:id="rId110"/>
    <p:sldId id="365" r:id="rId111"/>
    <p:sldId id="366" r:id="rId112"/>
    <p:sldId id="373" r:id="rId113"/>
    <p:sldId id="372" r:id="rId114"/>
    <p:sldId id="374" r:id="rId115"/>
    <p:sldId id="371" r:id="rId116"/>
    <p:sldId id="375" r:id="rId117"/>
    <p:sldId id="380" r:id="rId118"/>
    <p:sldId id="376" r:id="rId119"/>
    <p:sldId id="377" r:id="rId120"/>
    <p:sldId id="378" r:id="rId121"/>
    <p:sldId id="385" r:id="rId122"/>
    <p:sldId id="379" r:id="rId123"/>
    <p:sldId id="381" r:id="rId124"/>
    <p:sldId id="420" r:id="rId125"/>
    <p:sldId id="382" r:id="rId126"/>
    <p:sldId id="383" r:id="rId127"/>
    <p:sldId id="386" r:id="rId128"/>
    <p:sldId id="384" r:id="rId129"/>
    <p:sldId id="387" r:id="rId130"/>
    <p:sldId id="388" r:id="rId131"/>
    <p:sldId id="389" r:id="rId132"/>
    <p:sldId id="390" r:id="rId133"/>
    <p:sldId id="391" r:id="rId134"/>
    <p:sldId id="400" r:id="rId135"/>
    <p:sldId id="392" r:id="rId136"/>
    <p:sldId id="401" r:id="rId137"/>
    <p:sldId id="393" r:id="rId138"/>
    <p:sldId id="402" r:id="rId139"/>
    <p:sldId id="394" r:id="rId140"/>
    <p:sldId id="403" r:id="rId141"/>
    <p:sldId id="395" r:id="rId142"/>
    <p:sldId id="396" r:id="rId143"/>
    <p:sldId id="397" r:id="rId144"/>
    <p:sldId id="398" r:id="rId145"/>
    <p:sldId id="421" r:id="rId146"/>
    <p:sldId id="410" r:id="rId147"/>
    <p:sldId id="411" r:id="rId148"/>
    <p:sldId id="413" r:id="rId149"/>
    <p:sldId id="412" r:id="rId150"/>
    <p:sldId id="416" r:id="rId151"/>
    <p:sldId id="418" r:id="rId152"/>
    <p:sldId id="414" r:id="rId153"/>
    <p:sldId id="415" r:id="rId154"/>
    <p:sldId id="417" r:id="rId155"/>
    <p:sldId id="419" r:id="rId156"/>
    <p:sldId id="399" r:id="rId157"/>
    <p:sldId id="404" r:id="rId158"/>
    <p:sldId id="405" r:id="rId159"/>
    <p:sldId id="407" r:id="rId160"/>
    <p:sldId id="409" r:id="rId161"/>
    <p:sldId id="408" r:id="rId162"/>
    <p:sldId id="422" r:id="rId163"/>
    <p:sldId id="423" r:id="rId164"/>
    <p:sldId id="424" r:id="rId165"/>
    <p:sldId id="431" r:id="rId166"/>
    <p:sldId id="425" r:id="rId167"/>
    <p:sldId id="426" r:id="rId168"/>
    <p:sldId id="435" r:id="rId169"/>
    <p:sldId id="427" r:id="rId170"/>
    <p:sldId id="428" r:id="rId171"/>
    <p:sldId id="436" r:id="rId172"/>
    <p:sldId id="429" r:id="rId173"/>
    <p:sldId id="430" r:id="rId174"/>
    <p:sldId id="437" r:id="rId175"/>
    <p:sldId id="438" r:id="rId176"/>
    <p:sldId id="432" r:id="rId177"/>
    <p:sldId id="433" r:id="rId178"/>
    <p:sldId id="434" r:id="rId179"/>
    <p:sldId id="439" r:id="rId180"/>
    <p:sldId id="440" r:id="rId181"/>
    <p:sldId id="445" r:id="rId182"/>
    <p:sldId id="441" r:id="rId183"/>
    <p:sldId id="442" r:id="rId184"/>
    <p:sldId id="446" r:id="rId185"/>
    <p:sldId id="443" r:id="rId186"/>
    <p:sldId id="447" r:id="rId187"/>
    <p:sldId id="444" r:id="rId188"/>
    <p:sldId id="449" r:id="rId189"/>
    <p:sldId id="448" r:id="rId190"/>
    <p:sldId id="450" r:id="rId191"/>
    <p:sldId id="456" r:id="rId192"/>
    <p:sldId id="451" r:id="rId193"/>
    <p:sldId id="457" r:id="rId194"/>
    <p:sldId id="452" r:id="rId195"/>
    <p:sldId id="455" r:id="rId196"/>
    <p:sldId id="458" r:id="rId197"/>
    <p:sldId id="459" r:id="rId19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90" autoAdjust="0"/>
  </p:normalViewPr>
  <p:slideViewPr>
    <p:cSldViewPr>
      <p:cViewPr varScale="1">
        <p:scale>
          <a:sx n="71" d="100"/>
          <a:sy n="71" d="100"/>
        </p:scale>
        <p:origin x="-1356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31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196" Type="http://schemas.openxmlformats.org/officeDocument/2006/relationships/slide" Target="slides/slide195.xml"/><Relationship Id="rId200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slide" Target="slides/slide180.xml"/><Relationship Id="rId186" Type="http://schemas.openxmlformats.org/officeDocument/2006/relationships/slide" Target="slides/slide185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slide" Target="slides/slide191.xml"/><Relationship Id="rId197" Type="http://schemas.openxmlformats.org/officeDocument/2006/relationships/slide" Target="slides/slide196.xml"/><Relationship Id="rId201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theme" Target="theme/theme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notesMaster" Target="notesMasters/notesMaster1.xml"/><Relationship Id="rId203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190" Type="http://schemas.openxmlformats.org/officeDocument/2006/relationships/slide" Target="slides/slide189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9-07-04T09:53:08.5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8830 1240,'0'0,"0"25,0-25,25 50,0-1,-25-49,0 25,25 0,-25 0,25 49,-25-49,0 0,0-25,24 24,1 1,0-25,-25 0,25 0,0 25,0-25,-25 0,24 25,-24-25,25 25,0-25,0 0,-25 25,25-25,-1 24,-24-24,25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61598-FADA-4336-9496-1956D18130FA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70140-67BC-46BF-B5F3-6179DA15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674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70140-67BC-46BF-B5F3-6179DA152685}" type="slidenum">
              <a:rPr lang="en-US" smtClean="0"/>
              <a:t>170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46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F08-3328-4EA4-A2DE-425D5039FBE9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D743-8AF8-4E87-9CE2-42992F092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3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F08-3328-4EA4-A2DE-425D5039FBE9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D743-8AF8-4E87-9CE2-42992F092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07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F08-3328-4EA4-A2DE-425D5039FBE9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D743-8AF8-4E87-9CE2-42992F092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78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F08-3328-4EA4-A2DE-425D5039FBE9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D743-8AF8-4E87-9CE2-42992F092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84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F08-3328-4EA4-A2DE-425D5039FBE9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D743-8AF8-4E87-9CE2-42992F092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1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F08-3328-4EA4-A2DE-425D5039FBE9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D743-8AF8-4E87-9CE2-42992F092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67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F08-3328-4EA4-A2DE-425D5039FBE9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D743-8AF8-4E87-9CE2-42992F092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81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F08-3328-4EA4-A2DE-425D5039FBE9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D743-8AF8-4E87-9CE2-42992F092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5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F08-3328-4EA4-A2DE-425D5039FBE9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D743-8AF8-4E87-9CE2-42992F092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76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F08-3328-4EA4-A2DE-425D5039FBE9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D743-8AF8-4E87-9CE2-42992F092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88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DF08-3328-4EA4-A2DE-425D5039FBE9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D743-8AF8-4E87-9CE2-42992F092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8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CDF08-3328-4EA4-A2DE-425D5039FBE9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D743-8AF8-4E87-9CE2-42992F092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20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533400"/>
            <a:ext cx="7543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>
                <a:solidFill>
                  <a:srgbClr val="FF0000"/>
                </a:solidFill>
                <a:latin typeface="Source Sans Pro Black" pitchFamily="34" charset="0"/>
              </a:rPr>
              <a:t>CHAPTER 12 STRUCTURED QUERY LANGUAGE </a:t>
            </a:r>
          </a:p>
        </p:txBody>
      </p:sp>
    </p:spTree>
    <p:extLst>
      <p:ext uri="{BB962C8B-B14F-4D97-AF65-F5344CB8AC3E}">
        <p14:creationId xmlns:p14="http://schemas.microsoft.com/office/powerpoint/2010/main" val="2512811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73" y="228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5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field</a:t>
            </a:r>
            <a:r>
              <a:rPr lang="en-US" sz="5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a </a:t>
            </a:r>
            <a:r>
              <a:rPr lang="en-US" sz="5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column</a:t>
            </a:r>
            <a:r>
              <a:rPr lang="en-US" sz="5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a table that is designed to maintain specific related information about every record in the table. </a:t>
            </a:r>
            <a:endParaRPr lang="en-US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5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a </a:t>
            </a:r>
            <a:r>
              <a:rPr lang="en-US" sz="5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vertical entity </a:t>
            </a:r>
            <a:r>
              <a:rPr lang="en-US" sz="5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 contains all information associated with a specific field in a table. </a:t>
            </a:r>
            <a:endParaRPr lang="en-US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62373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3593"/>
            <a:ext cx="615495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DISTINCT Keyword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3716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2060"/>
                </a:solidFill>
              </a:rPr>
              <a:t>The </a:t>
            </a:r>
            <a:r>
              <a:rPr lang="en-US" sz="4800" b="1" dirty="0">
                <a:solidFill>
                  <a:srgbClr val="FF0000"/>
                </a:solidFill>
              </a:rPr>
              <a:t>DISTINCT</a:t>
            </a:r>
            <a:r>
              <a:rPr lang="en-US" sz="4800" b="1" dirty="0">
                <a:solidFill>
                  <a:srgbClr val="002060"/>
                </a:solidFill>
              </a:rPr>
              <a:t> keyword is used along with the </a:t>
            </a:r>
            <a:r>
              <a:rPr lang="en-US" sz="4800" b="1" dirty="0">
                <a:solidFill>
                  <a:srgbClr val="FF0000"/>
                </a:solidFill>
              </a:rPr>
              <a:t>SELECT</a:t>
            </a:r>
            <a:r>
              <a:rPr lang="en-US" sz="4800" b="1" dirty="0">
                <a:solidFill>
                  <a:srgbClr val="002060"/>
                </a:solidFill>
              </a:rPr>
              <a:t> command to eliminate duplicate rows in the table. This helps to eliminate redundant data. </a:t>
            </a:r>
          </a:p>
        </p:txBody>
      </p:sp>
    </p:spTree>
    <p:extLst>
      <p:ext uri="{BB962C8B-B14F-4D97-AF65-F5344CB8AC3E}">
        <p14:creationId xmlns:p14="http://schemas.microsoft.com/office/powerpoint/2010/main" val="52742020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828800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SELECT DISTINCT </a:t>
            </a:r>
            <a:r>
              <a:rPr lang="en-US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field name FROM Table;</a:t>
            </a:r>
            <a:endParaRPr lang="en-US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3635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8600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+----+---------+--------+--------+----------+-------+------+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id | name    | gender | </a:t>
            </a:r>
            <a:r>
              <a:rPr lang="en-US" sz="2800" b="1" dirty="0" err="1">
                <a:solidFill>
                  <a:srgbClr val="FF0000"/>
                </a:solidFill>
              </a:rPr>
              <a:t>mobno</a:t>
            </a:r>
            <a:r>
              <a:rPr lang="en-US" sz="2800" b="1" dirty="0">
                <a:solidFill>
                  <a:srgbClr val="FF0000"/>
                </a:solidFill>
              </a:rPr>
              <a:t>  | </a:t>
            </a:r>
            <a:r>
              <a:rPr lang="en-US" sz="2800" b="1" dirty="0" err="1">
                <a:solidFill>
                  <a:srgbClr val="FF0000"/>
                </a:solidFill>
              </a:rPr>
              <a:t>fname</a:t>
            </a:r>
            <a:r>
              <a:rPr lang="en-US" sz="2800" b="1" dirty="0">
                <a:solidFill>
                  <a:srgbClr val="FF0000"/>
                </a:solidFill>
              </a:rPr>
              <a:t>    | </a:t>
            </a:r>
            <a:r>
              <a:rPr lang="en-US" sz="2800" b="1" dirty="0" err="1">
                <a:solidFill>
                  <a:srgbClr val="FF0000"/>
                </a:solidFill>
              </a:rPr>
              <a:t>mname</a:t>
            </a:r>
            <a:r>
              <a:rPr lang="en-US" sz="2800" b="1" dirty="0">
                <a:solidFill>
                  <a:srgbClr val="FF0000"/>
                </a:solidFill>
              </a:rPr>
              <a:t> | age 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+----+---------+--------+--------+----------+-------+------+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1 | </a:t>
            </a:r>
            <a:r>
              <a:rPr lang="en-US" sz="2800" b="1" dirty="0" err="1">
                <a:solidFill>
                  <a:srgbClr val="FF0000"/>
                </a:solidFill>
              </a:rPr>
              <a:t>sunesh</a:t>
            </a:r>
            <a:r>
              <a:rPr lang="en-US" sz="2800" b="1" dirty="0">
                <a:solidFill>
                  <a:srgbClr val="FF0000"/>
                </a:solidFill>
              </a:rPr>
              <a:t>  | male   | 999999 | </a:t>
            </a:r>
            <a:r>
              <a:rPr lang="en-US" sz="2800" b="1" dirty="0" err="1">
                <a:solidFill>
                  <a:srgbClr val="FF0000"/>
                </a:solidFill>
              </a:rPr>
              <a:t>stanly</a:t>
            </a:r>
            <a:r>
              <a:rPr lang="en-US" sz="2800" b="1" dirty="0">
                <a:solidFill>
                  <a:srgbClr val="FF0000"/>
                </a:solidFill>
              </a:rPr>
              <a:t>   | </a:t>
            </a:r>
            <a:r>
              <a:rPr lang="en-US" sz="2800" b="1" dirty="0" err="1">
                <a:solidFill>
                  <a:srgbClr val="FF0000"/>
                </a:solidFill>
              </a:rPr>
              <a:t>leela</a:t>
            </a:r>
            <a:r>
              <a:rPr lang="en-US" sz="2800" b="1" dirty="0">
                <a:solidFill>
                  <a:srgbClr val="FF0000"/>
                </a:solidFill>
              </a:rPr>
              <a:t> | NULL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2 | </a:t>
            </a:r>
            <a:r>
              <a:rPr lang="en-US" sz="2800" b="1" dirty="0" err="1">
                <a:solidFill>
                  <a:srgbClr val="FF0000"/>
                </a:solidFill>
              </a:rPr>
              <a:t>ramesh</a:t>
            </a:r>
            <a:r>
              <a:rPr lang="en-US" sz="2800" b="1" dirty="0">
                <a:solidFill>
                  <a:srgbClr val="FF0000"/>
                </a:solidFill>
              </a:rPr>
              <a:t>  | male   | 654123 | </a:t>
            </a:r>
            <a:r>
              <a:rPr lang="en-US" sz="2800" b="1" dirty="0" err="1">
                <a:solidFill>
                  <a:srgbClr val="FF0000"/>
                </a:solidFill>
              </a:rPr>
              <a:t>chandran</a:t>
            </a:r>
            <a:r>
              <a:rPr lang="en-US" sz="2800" b="1" dirty="0">
                <a:solidFill>
                  <a:srgbClr val="FF0000"/>
                </a:solidFill>
              </a:rPr>
              <a:t> | lily  | NULL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3 | </a:t>
            </a:r>
            <a:r>
              <a:rPr lang="en-US" sz="2800" b="1" dirty="0" err="1">
                <a:solidFill>
                  <a:srgbClr val="FF0000"/>
                </a:solidFill>
              </a:rPr>
              <a:t>geetha</a:t>
            </a:r>
            <a:r>
              <a:rPr lang="en-US" sz="2800" b="1" dirty="0">
                <a:solidFill>
                  <a:srgbClr val="FF0000"/>
                </a:solidFill>
              </a:rPr>
              <a:t>  | female | 654123 | </a:t>
            </a:r>
            <a:r>
              <a:rPr lang="en-US" sz="2800" b="1" dirty="0" err="1">
                <a:solidFill>
                  <a:srgbClr val="FF0000"/>
                </a:solidFill>
              </a:rPr>
              <a:t>mahesh</a:t>
            </a:r>
            <a:r>
              <a:rPr lang="en-US" sz="2800" b="1" dirty="0">
                <a:solidFill>
                  <a:srgbClr val="FF0000"/>
                </a:solidFill>
              </a:rPr>
              <a:t>   | lotus | NULL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4 | </a:t>
            </a:r>
            <a:r>
              <a:rPr lang="en-US" sz="2800" b="1" dirty="0" err="1">
                <a:solidFill>
                  <a:srgbClr val="FF0000"/>
                </a:solidFill>
              </a:rPr>
              <a:t>ebenson</a:t>
            </a:r>
            <a:r>
              <a:rPr lang="en-US" sz="2800" b="1" dirty="0">
                <a:solidFill>
                  <a:srgbClr val="FF0000"/>
                </a:solidFill>
              </a:rPr>
              <a:t> | male   | 654123 | </a:t>
            </a:r>
            <a:r>
              <a:rPr lang="en-US" sz="2800" b="1" dirty="0" err="1">
                <a:solidFill>
                  <a:srgbClr val="FF0000"/>
                </a:solidFill>
              </a:rPr>
              <a:t>sunesh</a:t>
            </a:r>
            <a:r>
              <a:rPr lang="en-US" sz="2800" b="1" dirty="0">
                <a:solidFill>
                  <a:srgbClr val="FF0000"/>
                </a:solidFill>
              </a:rPr>
              <a:t>   | </a:t>
            </a:r>
            <a:r>
              <a:rPr lang="en-US" sz="2800" b="1" dirty="0" err="1">
                <a:solidFill>
                  <a:srgbClr val="FF0000"/>
                </a:solidFill>
              </a:rPr>
              <a:t>jonie</a:t>
            </a:r>
            <a:r>
              <a:rPr lang="en-US" sz="2800" b="1" dirty="0">
                <a:solidFill>
                  <a:srgbClr val="FF0000"/>
                </a:solidFill>
              </a:rPr>
              <a:t> | NULL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5 | </a:t>
            </a:r>
            <a:r>
              <a:rPr lang="en-US" sz="2800" b="1" dirty="0" err="1">
                <a:solidFill>
                  <a:srgbClr val="FF0000"/>
                </a:solidFill>
              </a:rPr>
              <a:t>ebenson</a:t>
            </a:r>
            <a:r>
              <a:rPr lang="en-US" sz="2800" b="1" dirty="0">
                <a:solidFill>
                  <a:srgbClr val="FF0000"/>
                </a:solidFill>
              </a:rPr>
              <a:t> | male   | 654123 | </a:t>
            </a:r>
            <a:r>
              <a:rPr lang="en-US" sz="2800" b="1" dirty="0" err="1">
                <a:solidFill>
                  <a:srgbClr val="FF0000"/>
                </a:solidFill>
              </a:rPr>
              <a:t>sunesh</a:t>
            </a:r>
            <a:r>
              <a:rPr lang="en-US" sz="2800" b="1" dirty="0">
                <a:solidFill>
                  <a:srgbClr val="FF0000"/>
                </a:solidFill>
              </a:rPr>
              <a:t>   | </a:t>
            </a:r>
            <a:r>
              <a:rPr lang="en-US" sz="2800" b="1" dirty="0" err="1">
                <a:solidFill>
                  <a:srgbClr val="FF0000"/>
                </a:solidFill>
              </a:rPr>
              <a:t>jonie</a:t>
            </a:r>
            <a:r>
              <a:rPr lang="en-US" sz="2800" b="1" dirty="0">
                <a:solidFill>
                  <a:srgbClr val="FF0000"/>
                </a:solidFill>
              </a:rPr>
              <a:t> |   17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6 | hello   | male   | 321456 | </a:t>
            </a:r>
            <a:r>
              <a:rPr lang="en-US" sz="2800" b="1" dirty="0" err="1">
                <a:solidFill>
                  <a:srgbClr val="FF0000"/>
                </a:solidFill>
              </a:rPr>
              <a:t>thankam</a:t>
            </a:r>
            <a:r>
              <a:rPr lang="en-US" sz="2800" b="1" dirty="0">
                <a:solidFill>
                  <a:srgbClr val="FF0000"/>
                </a:solidFill>
              </a:rPr>
              <a:t>  | rose  |   12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+----+---------+--------+--------+----------+-------+------+</a:t>
            </a:r>
          </a:p>
        </p:txBody>
      </p:sp>
    </p:spTree>
    <p:extLst>
      <p:ext uri="{BB962C8B-B14F-4D97-AF65-F5344CB8AC3E}">
        <p14:creationId xmlns:p14="http://schemas.microsoft.com/office/powerpoint/2010/main" val="335840396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90600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select </a:t>
            </a:r>
            <a:r>
              <a:rPr lang="en-US" sz="4400" b="1" dirty="0">
                <a:solidFill>
                  <a:srgbClr val="002060"/>
                </a:solidFill>
              </a:rPr>
              <a:t>distinct</a:t>
            </a:r>
            <a:r>
              <a:rPr lang="en-US" sz="4400" b="1" dirty="0">
                <a:solidFill>
                  <a:srgbClr val="FF0000"/>
                </a:solidFill>
              </a:rPr>
              <a:t> gender from excel;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+--------+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| gender |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+--------+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| male   |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| female |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+--------+</a:t>
            </a:r>
          </a:p>
        </p:txBody>
      </p:sp>
    </p:spTree>
    <p:extLst>
      <p:ext uri="{BB962C8B-B14F-4D97-AF65-F5344CB8AC3E}">
        <p14:creationId xmlns:p14="http://schemas.microsoft.com/office/powerpoint/2010/main" val="254441480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solidFill>
                  <a:srgbClr val="C00000"/>
                </a:solidFill>
                <a:latin typeface="Source Sans Pro Black" pitchFamily="34" charset="0"/>
              </a:rPr>
              <a:t>ALL Keyword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09008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>
                <a:solidFill>
                  <a:srgbClr val="002060"/>
                </a:solidFill>
              </a:rPr>
              <a:t>The </a:t>
            </a:r>
            <a:r>
              <a:rPr lang="en-US" sz="6600" b="1" dirty="0">
                <a:solidFill>
                  <a:srgbClr val="FF0000"/>
                </a:solidFill>
              </a:rPr>
              <a:t>ALL</a:t>
            </a:r>
            <a:r>
              <a:rPr lang="en-US" sz="6600" b="1" dirty="0">
                <a:solidFill>
                  <a:srgbClr val="002060"/>
                </a:solidFill>
              </a:rPr>
              <a:t> keyword retains duplicate rows. It will display every row of the table without considering duplicate entries.</a:t>
            </a:r>
          </a:p>
        </p:txBody>
      </p:sp>
    </p:spTree>
    <p:extLst>
      <p:ext uri="{BB962C8B-B14F-4D97-AF65-F5344CB8AC3E}">
        <p14:creationId xmlns:p14="http://schemas.microsoft.com/office/powerpoint/2010/main" val="388929817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8600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+----+---------+--------+--------+----------+-------+------+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id | name    | gender | </a:t>
            </a:r>
            <a:r>
              <a:rPr lang="en-US" sz="2800" b="1" dirty="0" err="1">
                <a:solidFill>
                  <a:srgbClr val="FF0000"/>
                </a:solidFill>
              </a:rPr>
              <a:t>mobno</a:t>
            </a:r>
            <a:r>
              <a:rPr lang="en-US" sz="2800" b="1" dirty="0">
                <a:solidFill>
                  <a:srgbClr val="FF0000"/>
                </a:solidFill>
              </a:rPr>
              <a:t>  | </a:t>
            </a:r>
            <a:r>
              <a:rPr lang="en-US" sz="2800" b="1" dirty="0" err="1">
                <a:solidFill>
                  <a:srgbClr val="FF0000"/>
                </a:solidFill>
              </a:rPr>
              <a:t>fname</a:t>
            </a:r>
            <a:r>
              <a:rPr lang="en-US" sz="2800" b="1" dirty="0">
                <a:solidFill>
                  <a:srgbClr val="FF0000"/>
                </a:solidFill>
              </a:rPr>
              <a:t>    | </a:t>
            </a:r>
            <a:r>
              <a:rPr lang="en-US" sz="2800" b="1" dirty="0" err="1">
                <a:solidFill>
                  <a:srgbClr val="FF0000"/>
                </a:solidFill>
              </a:rPr>
              <a:t>mname</a:t>
            </a:r>
            <a:r>
              <a:rPr lang="en-US" sz="2800" b="1" dirty="0">
                <a:solidFill>
                  <a:srgbClr val="FF0000"/>
                </a:solidFill>
              </a:rPr>
              <a:t> | age 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+----+---------+--------+--------+----------+-------+------+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1 | </a:t>
            </a:r>
            <a:r>
              <a:rPr lang="en-US" sz="2800" b="1" dirty="0" err="1">
                <a:solidFill>
                  <a:srgbClr val="FF0000"/>
                </a:solidFill>
              </a:rPr>
              <a:t>sunesh</a:t>
            </a:r>
            <a:r>
              <a:rPr lang="en-US" sz="2800" b="1" dirty="0">
                <a:solidFill>
                  <a:srgbClr val="FF0000"/>
                </a:solidFill>
              </a:rPr>
              <a:t>  | male   | 999999 | </a:t>
            </a:r>
            <a:r>
              <a:rPr lang="en-US" sz="2800" b="1" dirty="0" err="1">
                <a:solidFill>
                  <a:srgbClr val="FF0000"/>
                </a:solidFill>
              </a:rPr>
              <a:t>stanly</a:t>
            </a:r>
            <a:r>
              <a:rPr lang="en-US" sz="2800" b="1" dirty="0">
                <a:solidFill>
                  <a:srgbClr val="FF0000"/>
                </a:solidFill>
              </a:rPr>
              <a:t>   | </a:t>
            </a:r>
            <a:r>
              <a:rPr lang="en-US" sz="2800" b="1" dirty="0" err="1">
                <a:solidFill>
                  <a:srgbClr val="FF0000"/>
                </a:solidFill>
              </a:rPr>
              <a:t>leela</a:t>
            </a:r>
            <a:r>
              <a:rPr lang="en-US" sz="2800" b="1" dirty="0">
                <a:solidFill>
                  <a:srgbClr val="FF0000"/>
                </a:solidFill>
              </a:rPr>
              <a:t> | NULL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2 | </a:t>
            </a:r>
            <a:r>
              <a:rPr lang="en-US" sz="2800" b="1" dirty="0" err="1">
                <a:solidFill>
                  <a:srgbClr val="FF0000"/>
                </a:solidFill>
              </a:rPr>
              <a:t>ramesh</a:t>
            </a:r>
            <a:r>
              <a:rPr lang="en-US" sz="2800" b="1" dirty="0">
                <a:solidFill>
                  <a:srgbClr val="FF0000"/>
                </a:solidFill>
              </a:rPr>
              <a:t>  | male   | 654123 | </a:t>
            </a:r>
            <a:r>
              <a:rPr lang="en-US" sz="2800" b="1" dirty="0" err="1">
                <a:solidFill>
                  <a:srgbClr val="FF0000"/>
                </a:solidFill>
              </a:rPr>
              <a:t>chandran</a:t>
            </a:r>
            <a:r>
              <a:rPr lang="en-US" sz="2800" b="1" dirty="0">
                <a:solidFill>
                  <a:srgbClr val="FF0000"/>
                </a:solidFill>
              </a:rPr>
              <a:t> | lily  | NULL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3 | </a:t>
            </a:r>
            <a:r>
              <a:rPr lang="en-US" sz="2800" b="1" dirty="0" err="1">
                <a:solidFill>
                  <a:srgbClr val="FF0000"/>
                </a:solidFill>
              </a:rPr>
              <a:t>geetha</a:t>
            </a:r>
            <a:r>
              <a:rPr lang="en-US" sz="2800" b="1" dirty="0">
                <a:solidFill>
                  <a:srgbClr val="FF0000"/>
                </a:solidFill>
              </a:rPr>
              <a:t>  | female | 654123 | </a:t>
            </a:r>
            <a:r>
              <a:rPr lang="en-US" sz="2800" b="1" dirty="0" err="1">
                <a:solidFill>
                  <a:srgbClr val="FF0000"/>
                </a:solidFill>
              </a:rPr>
              <a:t>mahesh</a:t>
            </a:r>
            <a:r>
              <a:rPr lang="en-US" sz="2800" b="1" dirty="0">
                <a:solidFill>
                  <a:srgbClr val="FF0000"/>
                </a:solidFill>
              </a:rPr>
              <a:t>   | lotus | NULL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4 | </a:t>
            </a:r>
            <a:r>
              <a:rPr lang="en-US" sz="2800" b="1" dirty="0" err="1">
                <a:solidFill>
                  <a:srgbClr val="FF0000"/>
                </a:solidFill>
              </a:rPr>
              <a:t>ebenson</a:t>
            </a:r>
            <a:r>
              <a:rPr lang="en-US" sz="2800" b="1" dirty="0">
                <a:solidFill>
                  <a:srgbClr val="FF0000"/>
                </a:solidFill>
              </a:rPr>
              <a:t> | male   | 654123 | </a:t>
            </a:r>
            <a:r>
              <a:rPr lang="en-US" sz="2800" b="1" dirty="0" err="1">
                <a:solidFill>
                  <a:srgbClr val="FF0000"/>
                </a:solidFill>
              </a:rPr>
              <a:t>sunesh</a:t>
            </a:r>
            <a:r>
              <a:rPr lang="en-US" sz="2800" b="1" dirty="0">
                <a:solidFill>
                  <a:srgbClr val="FF0000"/>
                </a:solidFill>
              </a:rPr>
              <a:t>   | </a:t>
            </a:r>
            <a:r>
              <a:rPr lang="en-US" sz="2800" b="1" dirty="0" err="1">
                <a:solidFill>
                  <a:srgbClr val="FF0000"/>
                </a:solidFill>
              </a:rPr>
              <a:t>jonie</a:t>
            </a:r>
            <a:r>
              <a:rPr lang="en-US" sz="2800" b="1" dirty="0">
                <a:solidFill>
                  <a:srgbClr val="FF0000"/>
                </a:solidFill>
              </a:rPr>
              <a:t> | NULL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5 | </a:t>
            </a:r>
            <a:r>
              <a:rPr lang="en-US" sz="2800" b="1" dirty="0" err="1">
                <a:solidFill>
                  <a:srgbClr val="FF0000"/>
                </a:solidFill>
              </a:rPr>
              <a:t>ebenson</a:t>
            </a:r>
            <a:r>
              <a:rPr lang="en-US" sz="2800" b="1" dirty="0">
                <a:solidFill>
                  <a:srgbClr val="FF0000"/>
                </a:solidFill>
              </a:rPr>
              <a:t> | male   | 654123 | </a:t>
            </a:r>
            <a:r>
              <a:rPr lang="en-US" sz="2800" b="1" dirty="0" err="1">
                <a:solidFill>
                  <a:srgbClr val="FF0000"/>
                </a:solidFill>
              </a:rPr>
              <a:t>sunesh</a:t>
            </a:r>
            <a:r>
              <a:rPr lang="en-US" sz="2800" b="1" dirty="0">
                <a:solidFill>
                  <a:srgbClr val="FF0000"/>
                </a:solidFill>
              </a:rPr>
              <a:t>   | </a:t>
            </a:r>
            <a:r>
              <a:rPr lang="en-US" sz="2800" b="1" dirty="0" err="1">
                <a:solidFill>
                  <a:srgbClr val="FF0000"/>
                </a:solidFill>
              </a:rPr>
              <a:t>jonie</a:t>
            </a:r>
            <a:r>
              <a:rPr lang="en-US" sz="2800" b="1" dirty="0">
                <a:solidFill>
                  <a:srgbClr val="FF0000"/>
                </a:solidFill>
              </a:rPr>
              <a:t> |   17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6 | hello   | male   | 321456 | </a:t>
            </a:r>
            <a:r>
              <a:rPr lang="en-US" sz="2800" b="1" dirty="0" err="1">
                <a:solidFill>
                  <a:srgbClr val="FF0000"/>
                </a:solidFill>
              </a:rPr>
              <a:t>thankam</a:t>
            </a:r>
            <a:r>
              <a:rPr lang="en-US" sz="2800" b="1" dirty="0">
                <a:solidFill>
                  <a:srgbClr val="FF0000"/>
                </a:solidFill>
              </a:rPr>
              <a:t>  | rose  |   12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+----+---------+--------+--------+----------+-------+------+</a:t>
            </a:r>
          </a:p>
        </p:txBody>
      </p:sp>
    </p:spTree>
    <p:extLst>
      <p:ext uri="{BB962C8B-B14F-4D97-AF65-F5344CB8AC3E}">
        <p14:creationId xmlns:p14="http://schemas.microsoft.com/office/powerpoint/2010/main" val="18126813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82" y="228600"/>
            <a:ext cx="913951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select </a:t>
            </a:r>
            <a:r>
              <a:rPr lang="en-US" sz="3600" b="1" dirty="0">
                <a:solidFill>
                  <a:srgbClr val="002060"/>
                </a:solidFill>
              </a:rPr>
              <a:t>all</a:t>
            </a:r>
            <a:r>
              <a:rPr lang="en-US" sz="3600" b="1" dirty="0">
                <a:solidFill>
                  <a:srgbClr val="FF0000"/>
                </a:solidFill>
              </a:rPr>
              <a:t> gender from excel;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+--------+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| gender |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+--------+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| male   |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| male   |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| female |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| male   |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| male   |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| male   |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+--------+</a:t>
            </a:r>
          </a:p>
        </p:txBody>
      </p:sp>
    </p:spTree>
    <p:extLst>
      <p:ext uri="{BB962C8B-B14F-4D97-AF65-F5344CB8AC3E}">
        <p14:creationId xmlns:p14="http://schemas.microsoft.com/office/powerpoint/2010/main" val="113982143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96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002060"/>
                </a:solidFill>
              </a:rPr>
              <a:t>The </a:t>
            </a:r>
            <a:r>
              <a:rPr lang="en-US" sz="4000" b="1" dirty="0">
                <a:solidFill>
                  <a:srgbClr val="FF0000"/>
                </a:solidFill>
              </a:rPr>
              <a:t>WHERE</a:t>
            </a:r>
            <a:r>
              <a:rPr lang="en-US" sz="4000" b="1" dirty="0">
                <a:solidFill>
                  <a:srgbClr val="002060"/>
                </a:solidFill>
              </a:rPr>
              <a:t> clause in the </a:t>
            </a:r>
            <a:r>
              <a:rPr lang="en-US" sz="4000" b="1" dirty="0">
                <a:solidFill>
                  <a:srgbClr val="FF0000"/>
                </a:solidFill>
              </a:rPr>
              <a:t>SELECT</a:t>
            </a:r>
            <a:r>
              <a:rPr lang="en-US" sz="4000" b="1" dirty="0">
                <a:solidFill>
                  <a:srgbClr val="002060"/>
                </a:solidFill>
              </a:rPr>
              <a:t> command specifies the criteria for getting the desired result. The general form of SELECT command with WHERE Clause is</a:t>
            </a:r>
            <a:r>
              <a:rPr lang="en-US" sz="4000" b="1" dirty="0" smtClean="0">
                <a:solidFill>
                  <a:srgbClr val="002060"/>
                </a:solidFill>
              </a:rPr>
              <a:t>: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119282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SELECT</a:t>
            </a:r>
            <a:r>
              <a:rPr lang="en-US" sz="4400" b="1" dirty="0">
                <a:solidFill>
                  <a:srgbClr val="002060"/>
                </a:solidFill>
              </a:rPr>
              <a:t> &lt;column-name&gt;[,&lt;column-name&gt;,….] FROM &lt;table-name&gt;WHERE condition&gt;;</a:t>
            </a:r>
          </a:p>
        </p:txBody>
      </p:sp>
    </p:spTree>
    <p:extLst>
      <p:ext uri="{BB962C8B-B14F-4D97-AF65-F5344CB8AC3E}">
        <p14:creationId xmlns:p14="http://schemas.microsoft.com/office/powerpoint/2010/main" val="171932607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8600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+----+---------+--------+--------+----------+-------+------+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id | name    | gender | </a:t>
            </a:r>
            <a:r>
              <a:rPr lang="en-US" sz="2800" b="1" dirty="0" err="1">
                <a:solidFill>
                  <a:srgbClr val="FF0000"/>
                </a:solidFill>
              </a:rPr>
              <a:t>mobno</a:t>
            </a:r>
            <a:r>
              <a:rPr lang="en-US" sz="2800" b="1" dirty="0">
                <a:solidFill>
                  <a:srgbClr val="FF0000"/>
                </a:solidFill>
              </a:rPr>
              <a:t>  | </a:t>
            </a:r>
            <a:r>
              <a:rPr lang="en-US" sz="2800" b="1" dirty="0" err="1">
                <a:solidFill>
                  <a:srgbClr val="FF0000"/>
                </a:solidFill>
              </a:rPr>
              <a:t>fname</a:t>
            </a:r>
            <a:r>
              <a:rPr lang="en-US" sz="2800" b="1" dirty="0">
                <a:solidFill>
                  <a:srgbClr val="FF0000"/>
                </a:solidFill>
              </a:rPr>
              <a:t>    | </a:t>
            </a:r>
            <a:r>
              <a:rPr lang="en-US" sz="2800" b="1" dirty="0" err="1">
                <a:solidFill>
                  <a:srgbClr val="FF0000"/>
                </a:solidFill>
              </a:rPr>
              <a:t>mname</a:t>
            </a:r>
            <a:r>
              <a:rPr lang="en-US" sz="2800" b="1" dirty="0">
                <a:solidFill>
                  <a:srgbClr val="FF0000"/>
                </a:solidFill>
              </a:rPr>
              <a:t> | age 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+----+---------+--------+--------+----------+-------+------+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1 | </a:t>
            </a:r>
            <a:r>
              <a:rPr lang="en-US" sz="2800" b="1" dirty="0" err="1">
                <a:solidFill>
                  <a:srgbClr val="FF0000"/>
                </a:solidFill>
              </a:rPr>
              <a:t>sunesh</a:t>
            </a:r>
            <a:r>
              <a:rPr lang="en-US" sz="2800" b="1" dirty="0">
                <a:solidFill>
                  <a:srgbClr val="FF0000"/>
                </a:solidFill>
              </a:rPr>
              <a:t>  | male   | 999999 | </a:t>
            </a:r>
            <a:r>
              <a:rPr lang="en-US" sz="2800" b="1" dirty="0" err="1">
                <a:solidFill>
                  <a:srgbClr val="FF0000"/>
                </a:solidFill>
              </a:rPr>
              <a:t>stanly</a:t>
            </a:r>
            <a:r>
              <a:rPr lang="en-US" sz="2800" b="1" dirty="0">
                <a:solidFill>
                  <a:srgbClr val="FF0000"/>
                </a:solidFill>
              </a:rPr>
              <a:t>   | </a:t>
            </a:r>
            <a:r>
              <a:rPr lang="en-US" sz="2800" b="1" dirty="0" err="1">
                <a:solidFill>
                  <a:srgbClr val="FF0000"/>
                </a:solidFill>
              </a:rPr>
              <a:t>leela</a:t>
            </a:r>
            <a:r>
              <a:rPr lang="en-US" sz="2800" b="1" dirty="0">
                <a:solidFill>
                  <a:srgbClr val="FF0000"/>
                </a:solidFill>
              </a:rPr>
              <a:t> | NULL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2 | </a:t>
            </a:r>
            <a:r>
              <a:rPr lang="en-US" sz="2800" b="1" dirty="0" err="1">
                <a:solidFill>
                  <a:srgbClr val="FF0000"/>
                </a:solidFill>
              </a:rPr>
              <a:t>ramesh</a:t>
            </a:r>
            <a:r>
              <a:rPr lang="en-US" sz="2800" b="1" dirty="0">
                <a:solidFill>
                  <a:srgbClr val="FF0000"/>
                </a:solidFill>
              </a:rPr>
              <a:t>  | male   | 654123 | </a:t>
            </a:r>
            <a:r>
              <a:rPr lang="en-US" sz="2800" b="1" dirty="0" err="1">
                <a:solidFill>
                  <a:srgbClr val="FF0000"/>
                </a:solidFill>
              </a:rPr>
              <a:t>chandran</a:t>
            </a:r>
            <a:r>
              <a:rPr lang="en-US" sz="2800" b="1" dirty="0">
                <a:solidFill>
                  <a:srgbClr val="FF0000"/>
                </a:solidFill>
              </a:rPr>
              <a:t> | lily  | NULL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3 | </a:t>
            </a:r>
            <a:r>
              <a:rPr lang="en-US" sz="2800" b="1" dirty="0" err="1">
                <a:solidFill>
                  <a:srgbClr val="FF0000"/>
                </a:solidFill>
              </a:rPr>
              <a:t>geetha</a:t>
            </a:r>
            <a:r>
              <a:rPr lang="en-US" sz="2800" b="1" dirty="0">
                <a:solidFill>
                  <a:srgbClr val="FF0000"/>
                </a:solidFill>
              </a:rPr>
              <a:t>  | female | 654123 | </a:t>
            </a:r>
            <a:r>
              <a:rPr lang="en-US" sz="2800" b="1" dirty="0" err="1">
                <a:solidFill>
                  <a:srgbClr val="FF0000"/>
                </a:solidFill>
              </a:rPr>
              <a:t>mahesh</a:t>
            </a:r>
            <a:r>
              <a:rPr lang="en-US" sz="2800" b="1" dirty="0">
                <a:solidFill>
                  <a:srgbClr val="FF0000"/>
                </a:solidFill>
              </a:rPr>
              <a:t>   | lotus | NULL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4 | </a:t>
            </a:r>
            <a:r>
              <a:rPr lang="en-US" sz="2800" b="1" dirty="0" err="1">
                <a:solidFill>
                  <a:srgbClr val="FF0000"/>
                </a:solidFill>
              </a:rPr>
              <a:t>ebenson</a:t>
            </a:r>
            <a:r>
              <a:rPr lang="en-US" sz="2800" b="1" dirty="0">
                <a:solidFill>
                  <a:srgbClr val="FF0000"/>
                </a:solidFill>
              </a:rPr>
              <a:t> | male   | 654123 | </a:t>
            </a:r>
            <a:r>
              <a:rPr lang="en-US" sz="2800" b="1" dirty="0" err="1">
                <a:solidFill>
                  <a:srgbClr val="FF0000"/>
                </a:solidFill>
              </a:rPr>
              <a:t>sunesh</a:t>
            </a:r>
            <a:r>
              <a:rPr lang="en-US" sz="2800" b="1" dirty="0">
                <a:solidFill>
                  <a:srgbClr val="FF0000"/>
                </a:solidFill>
              </a:rPr>
              <a:t>   | </a:t>
            </a:r>
            <a:r>
              <a:rPr lang="en-US" sz="2800" b="1" dirty="0" err="1">
                <a:solidFill>
                  <a:srgbClr val="FF0000"/>
                </a:solidFill>
              </a:rPr>
              <a:t>jonie</a:t>
            </a:r>
            <a:r>
              <a:rPr lang="en-US" sz="2800" b="1" dirty="0">
                <a:solidFill>
                  <a:srgbClr val="FF0000"/>
                </a:solidFill>
              </a:rPr>
              <a:t> | NULL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5 | </a:t>
            </a:r>
            <a:r>
              <a:rPr lang="en-US" sz="2800" b="1" dirty="0" err="1">
                <a:solidFill>
                  <a:srgbClr val="FF0000"/>
                </a:solidFill>
              </a:rPr>
              <a:t>ebenson</a:t>
            </a:r>
            <a:r>
              <a:rPr lang="en-US" sz="2800" b="1" dirty="0">
                <a:solidFill>
                  <a:srgbClr val="FF0000"/>
                </a:solidFill>
              </a:rPr>
              <a:t> | male   | 654123 | </a:t>
            </a:r>
            <a:r>
              <a:rPr lang="en-US" sz="2800" b="1" dirty="0" err="1">
                <a:solidFill>
                  <a:srgbClr val="FF0000"/>
                </a:solidFill>
              </a:rPr>
              <a:t>sunesh</a:t>
            </a:r>
            <a:r>
              <a:rPr lang="en-US" sz="2800" b="1" dirty="0">
                <a:solidFill>
                  <a:srgbClr val="FF0000"/>
                </a:solidFill>
              </a:rPr>
              <a:t>   | </a:t>
            </a:r>
            <a:r>
              <a:rPr lang="en-US" sz="2800" b="1" dirty="0" err="1">
                <a:solidFill>
                  <a:srgbClr val="FF0000"/>
                </a:solidFill>
              </a:rPr>
              <a:t>jonie</a:t>
            </a:r>
            <a:r>
              <a:rPr lang="en-US" sz="2800" b="1" dirty="0">
                <a:solidFill>
                  <a:srgbClr val="FF0000"/>
                </a:solidFill>
              </a:rPr>
              <a:t> |   17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6 | hello   | male   | 321456 | </a:t>
            </a:r>
            <a:r>
              <a:rPr lang="en-US" sz="2800" b="1" dirty="0" err="1">
                <a:solidFill>
                  <a:srgbClr val="FF0000"/>
                </a:solidFill>
              </a:rPr>
              <a:t>thankam</a:t>
            </a:r>
            <a:r>
              <a:rPr lang="en-US" sz="2800" b="1" dirty="0">
                <a:solidFill>
                  <a:srgbClr val="FF0000"/>
                </a:solidFill>
              </a:rPr>
              <a:t>  | rose  |   12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+----+---------+--------+--------+----------+-------+------+</a:t>
            </a:r>
          </a:p>
        </p:txBody>
      </p:sp>
    </p:spTree>
    <p:extLst>
      <p:ext uri="{BB962C8B-B14F-4D97-AF65-F5344CB8AC3E}">
        <p14:creationId xmlns:p14="http://schemas.microsoft.com/office/powerpoint/2010/main" val="101656238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5860" y="609600"/>
            <a:ext cx="917985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select </a:t>
            </a:r>
            <a:r>
              <a:rPr lang="en-US" sz="3600" b="1" dirty="0">
                <a:solidFill>
                  <a:srgbClr val="FF0000"/>
                </a:solidFill>
              </a:rPr>
              <a:t>name, gender from excel </a:t>
            </a:r>
            <a:r>
              <a:rPr lang="en-US" sz="3600" b="1" dirty="0">
                <a:solidFill>
                  <a:srgbClr val="002060"/>
                </a:solidFill>
              </a:rPr>
              <a:t>where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fname</a:t>
            </a:r>
            <a:r>
              <a:rPr lang="en-US" sz="3600" b="1" dirty="0">
                <a:solidFill>
                  <a:srgbClr val="FF0000"/>
                </a:solidFill>
              </a:rPr>
              <a:t>='</a:t>
            </a:r>
            <a:r>
              <a:rPr lang="en-US" sz="3600" b="1" dirty="0" err="1">
                <a:solidFill>
                  <a:srgbClr val="FF0000"/>
                </a:solidFill>
              </a:rPr>
              <a:t>sunesh</a:t>
            </a:r>
            <a:r>
              <a:rPr lang="en-US" sz="3600" b="1" dirty="0">
                <a:solidFill>
                  <a:srgbClr val="FF0000"/>
                </a:solidFill>
              </a:rPr>
              <a:t>';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+---------+--------+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| name    | gender |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+---------+--------+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| </a:t>
            </a:r>
            <a:r>
              <a:rPr lang="en-US" sz="3600" b="1" dirty="0" err="1">
                <a:solidFill>
                  <a:srgbClr val="FF0000"/>
                </a:solidFill>
              </a:rPr>
              <a:t>ebenson</a:t>
            </a:r>
            <a:r>
              <a:rPr lang="en-US" sz="3600" b="1" dirty="0">
                <a:solidFill>
                  <a:srgbClr val="FF0000"/>
                </a:solidFill>
              </a:rPr>
              <a:t> | male   |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| </a:t>
            </a:r>
            <a:r>
              <a:rPr lang="en-US" sz="3600" b="1" dirty="0" err="1">
                <a:solidFill>
                  <a:srgbClr val="FF0000"/>
                </a:solidFill>
              </a:rPr>
              <a:t>ebenson</a:t>
            </a:r>
            <a:r>
              <a:rPr lang="en-US" sz="3600" b="1" dirty="0">
                <a:solidFill>
                  <a:srgbClr val="FF0000"/>
                </a:solidFill>
              </a:rPr>
              <a:t> | male   |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+---------+--------+</a:t>
            </a:r>
          </a:p>
        </p:txBody>
      </p:sp>
    </p:spTree>
    <p:extLst>
      <p:ext uri="{BB962C8B-B14F-4D97-AF65-F5344CB8AC3E}">
        <p14:creationId xmlns:p14="http://schemas.microsoft.com/office/powerpoint/2010/main" val="1034813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27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5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Record</a:t>
            </a:r>
            <a:r>
              <a:rPr lang="en-US" sz="5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a </a:t>
            </a:r>
            <a:r>
              <a:rPr lang="en-US" sz="5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sz="5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which is a collection of related fields or columns that exist in a table. </a:t>
            </a:r>
          </a:p>
          <a:p>
            <a:pPr algn="just"/>
            <a:r>
              <a:rPr lang="en-US" sz="5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record is a </a:t>
            </a:r>
            <a:r>
              <a:rPr lang="en-US" sz="5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horizontal entity </a:t>
            </a:r>
            <a:r>
              <a:rPr lang="en-US" sz="5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a table which represents the details of a particular student in a student table.</a:t>
            </a:r>
            <a:endParaRPr lang="en-US" sz="5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62373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3447" y="15240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select </a:t>
            </a:r>
            <a:r>
              <a:rPr lang="en-US" sz="2400" b="1" dirty="0">
                <a:solidFill>
                  <a:srgbClr val="FF0000"/>
                </a:solidFill>
              </a:rPr>
              <a:t>* from excel;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+----+-------------+--------+--------+----------+--------+------+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id | name        | gender | </a:t>
            </a:r>
            <a:r>
              <a:rPr lang="en-US" sz="2400" b="1" dirty="0" err="1">
                <a:solidFill>
                  <a:srgbClr val="FF0000"/>
                </a:solidFill>
              </a:rPr>
              <a:t>mobno</a:t>
            </a:r>
            <a:r>
              <a:rPr lang="en-US" sz="2400" b="1" dirty="0">
                <a:solidFill>
                  <a:srgbClr val="FF0000"/>
                </a:solidFill>
              </a:rPr>
              <a:t>  | </a:t>
            </a:r>
            <a:r>
              <a:rPr lang="en-US" sz="2400" b="1" dirty="0" err="1">
                <a:solidFill>
                  <a:srgbClr val="FF0000"/>
                </a:solidFill>
              </a:rPr>
              <a:t>fname</a:t>
            </a:r>
            <a:r>
              <a:rPr lang="en-US" sz="2400" b="1" dirty="0">
                <a:solidFill>
                  <a:srgbClr val="FF0000"/>
                </a:solidFill>
              </a:rPr>
              <a:t>    | </a:t>
            </a:r>
            <a:r>
              <a:rPr lang="en-US" sz="2400" b="1" dirty="0" err="1">
                <a:solidFill>
                  <a:srgbClr val="FF0000"/>
                </a:solidFill>
              </a:rPr>
              <a:t>mname</a:t>
            </a:r>
            <a:r>
              <a:rPr lang="en-US" sz="2400" b="1" dirty="0">
                <a:solidFill>
                  <a:srgbClr val="FF0000"/>
                </a:solidFill>
              </a:rPr>
              <a:t>  | age 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+----+-------------+--------+--------+----------+--------+------+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1 | </a:t>
            </a:r>
            <a:r>
              <a:rPr lang="en-US" sz="2400" b="1" dirty="0" err="1">
                <a:solidFill>
                  <a:srgbClr val="FF0000"/>
                </a:solidFill>
              </a:rPr>
              <a:t>sunesh</a:t>
            </a:r>
            <a:r>
              <a:rPr lang="en-US" sz="2400" b="1" dirty="0">
                <a:solidFill>
                  <a:srgbClr val="FF0000"/>
                </a:solidFill>
              </a:rPr>
              <a:t>      | male   | 999999 | </a:t>
            </a:r>
            <a:r>
              <a:rPr lang="en-US" sz="2400" b="1" dirty="0" err="1">
                <a:solidFill>
                  <a:srgbClr val="FF0000"/>
                </a:solidFill>
              </a:rPr>
              <a:t>stanly</a:t>
            </a:r>
            <a:r>
              <a:rPr lang="en-US" sz="2400" b="1" dirty="0">
                <a:solidFill>
                  <a:srgbClr val="FF0000"/>
                </a:solidFill>
              </a:rPr>
              <a:t>   | </a:t>
            </a:r>
            <a:r>
              <a:rPr lang="en-US" sz="2400" b="1" dirty="0" err="1">
                <a:solidFill>
                  <a:srgbClr val="FF0000"/>
                </a:solidFill>
              </a:rPr>
              <a:t>leela</a:t>
            </a:r>
            <a:r>
              <a:rPr lang="en-US" sz="2400" b="1" dirty="0">
                <a:solidFill>
                  <a:srgbClr val="FF0000"/>
                </a:solidFill>
              </a:rPr>
              <a:t>  | NULL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2 | </a:t>
            </a:r>
            <a:r>
              <a:rPr lang="en-US" sz="2400" b="1" dirty="0" err="1">
                <a:solidFill>
                  <a:srgbClr val="FF0000"/>
                </a:solidFill>
              </a:rPr>
              <a:t>ramesh</a:t>
            </a:r>
            <a:r>
              <a:rPr lang="en-US" sz="2400" b="1" dirty="0">
                <a:solidFill>
                  <a:srgbClr val="FF0000"/>
                </a:solidFill>
              </a:rPr>
              <a:t>      | male   | 654123 | </a:t>
            </a:r>
            <a:r>
              <a:rPr lang="en-US" sz="2400" b="1" dirty="0" err="1">
                <a:solidFill>
                  <a:srgbClr val="FF0000"/>
                </a:solidFill>
              </a:rPr>
              <a:t>chandran</a:t>
            </a:r>
            <a:r>
              <a:rPr lang="en-US" sz="2400" b="1" dirty="0">
                <a:solidFill>
                  <a:srgbClr val="FF0000"/>
                </a:solidFill>
              </a:rPr>
              <a:t> | lily   | NULL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3 | </a:t>
            </a:r>
            <a:r>
              <a:rPr lang="en-US" sz="2400" b="1" dirty="0" err="1">
                <a:solidFill>
                  <a:srgbClr val="FF0000"/>
                </a:solidFill>
              </a:rPr>
              <a:t>geetha</a:t>
            </a:r>
            <a:r>
              <a:rPr lang="en-US" sz="2400" b="1" dirty="0">
                <a:solidFill>
                  <a:srgbClr val="FF0000"/>
                </a:solidFill>
              </a:rPr>
              <a:t>      | female | 654123 | </a:t>
            </a:r>
            <a:r>
              <a:rPr lang="en-US" sz="2400" b="1" dirty="0" err="1">
                <a:solidFill>
                  <a:srgbClr val="FF0000"/>
                </a:solidFill>
              </a:rPr>
              <a:t>mahesh</a:t>
            </a:r>
            <a:r>
              <a:rPr lang="en-US" sz="2400" b="1" dirty="0">
                <a:solidFill>
                  <a:srgbClr val="FF0000"/>
                </a:solidFill>
              </a:rPr>
              <a:t>   | lotus  | NULL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4 | </a:t>
            </a:r>
            <a:r>
              <a:rPr lang="en-US" sz="2400" b="1" dirty="0" err="1">
                <a:solidFill>
                  <a:srgbClr val="FF0000"/>
                </a:solidFill>
              </a:rPr>
              <a:t>ebenson</a:t>
            </a:r>
            <a:r>
              <a:rPr lang="en-US" sz="2400" b="1" dirty="0">
                <a:solidFill>
                  <a:srgbClr val="FF0000"/>
                </a:solidFill>
              </a:rPr>
              <a:t>     | male   | 654123 | </a:t>
            </a:r>
            <a:r>
              <a:rPr lang="en-US" sz="2400" b="1" dirty="0" err="1">
                <a:solidFill>
                  <a:srgbClr val="FF0000"/>
                </a:solidFill>
              </a:rPr>
              <a:t>sunesh</a:t>
            </a:r>
            <a:r>
              <a:rPr lang="en-US" sz="2400" b="1" dirty="0">
                <a:solidFill>
                  <a:srgbClr val="FF0000"/>
                </a:solidFill>
              </a:rPr>
              <a:t>   | </a:t>
            </a:r>
            <a:r>
              <a:rPr lang="en-US" sz="2400" b="1" dirty="0" err="1">
                <a:solidFill>
                  <a:srgbClr val="FF0000"/>
                </a:solidFill>
              </a:rPr>
              <a:t>jonie</a:t>
            </a:r>
            <a:r>
              <a:rPr lang="en-US" sz="2400" b="1" dirty="0">
                <a:solidFill>
                  <a:srgbClr val="FF0000"/>
                </a:solidFill>
              </a:rPr>
              <a:t>  | NULL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5 | </a:t>
            </a:r>
            <a:r>
              <a:rPr lang="en-US" sz="2400" b="1" dirty="0" err="1">
                <a:solidFill>
                  <a:srgbClr val="FF0000"/>
                </a:solidFill>
              </a:rPr>
              <a:t>ebenson</a:t>
            </a:r>
            <a:r>
              <a:rPr lang="en-US" sz="2400" b="1" dirty="0">
                <a:solidFill>
                  <a:srgbClr val="FF0000"/>
                </a:solidFill>
              </a:rPr>
              <a:t>     | male   | 654123 | </a:t>
            </a:r>
            <a:r>
              <a:rPr lang="en-US" sz="2400" b="1" dirty="0" err="1">
                <a:solidFill>
                  <a:srgbClr val="FF0000"/>
                </a:solidFill>
              </a:rPr>
              <a:t>sunesh</a:t>
            </a:r>
            <a:r>
              <a:rPr lang="en-US" sz="2400" b="1" dirty="0">
                <a:solidFill>
                  <a:srgbClr val="FF0000"/>
                </a:solidFill>
              </a:rPr>
              <a:t>   | </a:t>
            </a:r>
            <a:r>
              <a:rPr lang="en-US" sz="2400" b="1" dirty="0" err="1">
                <a:solidFill>
                  <a:srgbClr val="FF0000"/>
                </a:solidFill>
              </a:rPr>
              <a:t>jonie</a:t>
            </a:r>
            <a:r>
              <a:rPr lang="en-US" sz="2400" b="1" dirty="0">
                <a:solidFill>
                  <a:srgbClr val="FF0000"/>
                </a:solidFill>
              </a:rPr>
              <a:t>  |   17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6 | hello       | male   | 321456 | </a:t>
            </a:r>
            <a:r>
              <a:rPr lang="en-US" sz="2400" b="1" dirty="0" err="1">
                <a:solidFill>
                  <a:srgbClr val="FF0000"/>
                </a:solidFill>
              </a:rPr>
              <a:t>thankam</a:t>
            </a:r>
            <a:r>
              <a:rPr lang="en-US" sz="2400" b="1" dirty="0">
                <a:solidFill>
                  <a:srgbClr val="FF0000"/>
                </a:solidFill>
              </a:rPr>
              <a:t>  | rose   |   12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7 | friend      | male   | 321456 | </a:t>
            </a:r>
            <a:r>
              <a:rPr lang="en-US" sz="2400" b="1" dirty="0" err="1">
                <a:solidFill>
                  <a:srgbClr val="FF0000"/>
                </a:solidFill>
              </a:rPr>
              <a:t>rrr</a:t>
            </a:r>
            <a:r>
              <a:rPr lang="en-US" sz="2400" b="1" dirty="0">
                <a:solidFill>
                  <a:srgbClr val="FF0000"/>
                </a:solidFill>
              </a:rPr>
              <a:t>      | </a:t>
            </a:r>
            <a:r>
              <a:rPr lang="en-US" sz="2400" b="1" dirty="0" err="1">
                <a:solidFill>
                  <a:srgbClr val="FF0000"/>
                </a:solidFill>
              </a:rPr>
              <a:t>rtttte</a:t>
            </a:r>
            <a:r>
              <a:rPr lang="en-US" sz="2400" b="1" dirty="0">
                <a:solidFill>
                  <a:srgbClr val="FF0000"/>
                </a:solidFill>
              </a:rPr>
              <a:t> |   22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8 | </a:t>
            </a:r>
            <a:r>
              <a:rPr lang="en-US" sz="2400" b="1" dirty="0" err="1">
                <a:solidFill>
                  <a:srgbClr val="FF0000"/>
                </a:solidFill>
              </a:rPr>
              <a:t>britto</a:t>
            </a:r>
            <a:r>
              <a:rPr lang="en-US" sz="2400" b="1" dirty="0">
                <a:solidFill>
                  <a:srgbClr val="FF0000"/>
                </a:solidFill>
              </a:rPr>
              <a:t>      | male   | 321456 | </a:t>
            </a:r>
            <a:r>
              <a:rPr lang="en-US" sz="2400" b="1" dirty="0" err="1">
                <a:solidFill>
                  <a:srgbClr val="FF0000"/>
                </a:solidFill>
              </a:rPr>
              <a:t>rrr</a:t>
            </a:r>
            <a:r>
              <a:rPr lang="en-US" sz="2400" b="1" dirty="0">
                <a:solidFill>
                  <a:srgbClr val="FF0000"/>
                </a:solidFill>
              </a:rPr>
              <a:t>      | </a:t>
            </a:r>
            <a:r>
              <a:rPr lang="en-US" sz="2400" b="1" dirty="0" err="1">
                <a:solidFill>
                  <a:srgbClr val="FF0000"/>
                </a:solidFill>
              </a:rPr>
              <a:t>rtttte</a:t>
            </a:r>
            <a:r>
              <a:rPr lang="en-US" sz="2400" b="1" dirty="0">
                <a:solidFill>
                  <a:srgbClr val="FF0000"/>
                </a:solidFill>
              </a:rPr>
              <a:t> |   92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9 | </a:t>
            </a:r>
            <a:r>
              <a:rPr lang="en-US" sz="2400" b="1" dirty="0" err="1">
                <a:solidFill>
                  <a:srgbClr val="FF0000"/>
                </a:solidFill>
              </a:rPr>
              <a:t>ramesh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babu</a:t>
            </a:r>
            <a:r>
              <a:rPr lang="en-US" sz="2400" b="1" dirty="0">
                <a:solidFill>
                  <a:srgbClr val="FF0000"/>
                </a:solidFill>
              </a:rPr>
              <a:t> | male   | 321456 | </a:t>
            </a:r>
            <a:r>
              <a:rPr lang="en-US" sz="2400" b="1" dirty="0" err="1">
                <a:solidFill>
                  <a:srgbClr val="FF0000"/>
                </a:solidFill>
              </a:rPr>
              <a:t>rrr</a:t>
            </a:r>
            <a:r>
              <a:rPr lang="en-US" sz="2400" b="1" dirty="0">
                <a:solidFill>
                  <a:srgbClr val="FF0000"/>
                </a:solidFill>
              </a:rPr>
              <a:t>      | </a:t>
            </a:r>
            <a:r>
              <a:rPr lang="en-US" sz="2400" b="1" dirty="0" err="1">
                <a:solidFill>
                  <a:srgbClr val="FF0000"/>
                </a:solidFill>
              </a:rPr>
              <a:t>rtttte</a:t>
            </a:r>
            <a:r>
              <a:rPr lang="en-US" sz="2400" b="1" dirty="0">
                <a:solidFill>
                  <a:srgbClr val="FF0000"/>
                </a:solidFill>
              </a:rPr>
              <a:t> |   10 |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+----+-------------+--------+--------+----------+--------+------+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18078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select </a:t>
            </a:r>
            <a:r>
              <a:rPr lang="en-US" sz="3200" b="1" dirty="0">
                <a:solidFill>
                  <a:srgbClr val="FF0000"/>
                </a:solidFill>
              </a:rPr>
              <a:t>name, gender from excel where </a:t>
            </a:r>
            <a:r>
              <a:rPr lang="en-US" sz="3200" b="1" dirty="0">
                <a:solidFill>
                  <a:srgbClr val="002060"/>
                </a:solidFill>
              </a:rPr>
              <a:t>age &gt;=10;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+-------------+--------+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| name        | gender |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+-------------+--------+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| </a:t>
            </a:r>
            <a:r>
              <a:rPr lang="en-US" sz="3200" b="1" dirty="0" err="1">
                <a:solidFill>
                  <a:srgbClr val="FF0000"/>
                </a:solidFill>
              </a:rPr>
              <a:t>ebenson</a:t>
            </a:r>
            <a:r>
              <a:rPr lang="en-US" sz="3200" b="1" dirty="0">
                <a:solidFill>
                  <a:srgbClr val="FF0000"/>
                </a:solidFill>
              </a:rPr>
              <a:t>     | male   |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| hello       | male   |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| friend      | male   |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| </a:t>
            </a:r>
            <a:r>
              <a:rPr lang="en-US" sz="3200" b="1" dirty="0" err="1">
                <a:solidFill>
                  <a:srgbClr val="FF0000"/>
                </a:solidFill>
              </a:rPr>
              <a:t>britto</a:t>
            </a:r>
            <a:r>
              <a:rPr lang="en-US" sz="3200" b="1" dirty="0">
                <a:solidFill>
                  <a:srgbClr val="FF0000"/>
                </a:solidFill>
              </a:rPr>
              <a:t>      | male   |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| </a:t>
            </a:r>
            <a:r>
              <a:rPr lang="en-US" sz="3200" b="1" dirty="0" err="1">
                <a:solidFill>
                  <a:srgbClr val="FF0000"/>
                </a:solidFill>
              </a:rPr>
              <a:t>ramesh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babu</a:t>
            </a:r>
            <a:r>
              <a:rPr lang="en-US" sz="3200" b="1" dirty="0">
                <a:solidFill>
                  <a:srgbClr val="FF0000"/>
                </a:solidFill>
              </a:rPr>
              <a:t> | male   |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+-------------+--------+</a:t>
            </a:r>
          </a:p>
        </p:txBody>
      </p:sp>
    </p:spTree>
    <p:extLst>
      <p:ext uri="{BB962C8B-B14F-4D97-AF65-F5344CB8AC3E}">
        <p14:creationId xmlns:p14="http://schemas.microsoft.com/office/powerpoint/2010/main" val="181117701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3447" y="15240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select </a:t>
            </a:r>
            <a:r>
              <a:rPr lang="en-US" sz="2400" b="1" dirty="0">
                <a:solidFill>
                  <a:srgbClr val="FF0000"/>
                </a:solidFill>
              </a:rPr>
              <a:t>* from excel;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+----+-------------+--------+--------+----------+--------+------+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id | name        | gender | </a:t>
            </a:r>
            <a:r>
              <a:rPr lang="en-US" sz="2400" b="1" dirty="0" err="1">
                <a:solidFill>
                  <a:srgbClr val="FF0000"/>
                </a:solidFill>
              </a:rPr>
              <a:t>mobno</a:t>
            </a:r>
            <a:r>
              <a:rPr lang="en-US" sz="2400" b="1" dirty="0">
                <a:solidFill>
                  <a:srgbClr val="FF0000"/>
                </a:solidFill>
              </a:rPr>
              <a:t>  | </a:t>
            </a:r>
            <a:r>
              <a:rPr lang="en-US" sz="2400" b="1" dirty="0" err="1">
                <a:solidFill>
                  <a:srgbClr val="FF0000"/>
                </a:solidFill>
              </a:rPr>
              <a:t>fname</a:t>
            </a:r>
            <a:r>
              <a:rPr lang="en-US" sz="2400" b="1" dirty="0">
                <a:solidFill>
                  <a:srgbClr val="FF0000"/>
                </a:solidFill>
              </a:rPr>
              <a:t>    | </a:t>
            </a:r>
            <a:r>
              <a:rPr lang="en-US" sz="2400" b="1" dirty="0" err="1">
                <a:solidFill>
                  <a:srgbClr val="FF0000"/>
                </a:solidFill>
              </a:rPr>
              <a:t>mname</a:t>
            </a:r>
            <a:r>
              <a:rPr lang="en-US" sz="2400" b="1" dirty="0">
                <a:solidFill>
                  <a:srgbClr val="FF0000"/>
                </a:solidFill>
              </a:rPr>
              <a:t>  | age 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+----+-------------+--------+--------+----------+--------+------+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1 | </a:t>
            </a:r>
            <a:r>
              <a:rPr lang="en-US" sz="2400" b="1" dirty="0" err="1">
                <a:solidFill>
                  <a:srgbClr val="FF0000"/>
                </a:solidFill>
              </a:rPr>
              <a:t>sunesh</a:t>
            </a:r>
            <a:r>
              <a:rPr lang="en-US" sz="2400" b="1" dirty="0">
                <a:solidFill>
                  <a:srgbClr val="FF0000"/>
                </a:solidFill>
              </a:rPr>
              <a:t>      | male   | 999999 | </a:t>
            </a:r>
            <a:r>
              <a:rPr lang="en-US" sz="2400" b="1" dirty="0" err="1">
                <a:solidFill>
                  <a:srgbClr val="FF0000"/>
                </a:solidFill>
              </a:rPr>
              <a:t>stanly</a:t>
            </a:r>
            <a:r>
              <a:rPr lang="en-US" sz="2400" b="1" dirty="0">
                <a:solidFill>
                  <a:srgbClr val="FF0000"/>
                </a:solidFill>
              </a:rPr>
              <a:t>   | </a:t>
            </a:r>
            <a:r>
              <a:rPr lang="en-US" sz="2400" b="1" dirty="0" err="1">
                <a:solidFill>
                  <a:srgbClr val="FF0000"/>
                </a:solidFill>
              </a:rPr>
              <a:t>leela</a:t>
            </a:r>
            <a:r>
              <a:rPr lang="en-US" sz="2400" b="1" dirty="0">
                <a:solidFill>
                  <a:srgbClr val="FF0000"/>
                </a:solidFill>
              </a:rPr>
              <a:t>  | NULL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2 | </a:t>
            </a:r>
            <a:r>
              <a:rPr lang="en-US" sz="2400" b="1" dirty="0" err="1">
                <a:solidFill>
                  <a:srgbClr val="FF0000"/>
                </a:solidFill>
              </a:rPr>
              <a:t>ramesh</a:t>
            </a:r>
            <a:r>
              <a:rPr lang="en-US" sz="2400" b="1" dirty="0">
                <a:solidFill>
                  <a:srgbClr val="FF0000"/>
                </a:solidFill>
              </a:rPr>
              <a:t>      | male   | 654123 | </a:t>
            </a:r>
            <a:r>
              <a:rPr lang="en-US" sz="2400" b="1" dirty="0" err="1">
                <a:solidFill>
                  <a:srgbClr val="FF0000"/>
                </a:solidFill>
              </a:rPr>
              <a:t>chandran</a:t>
            </a:r>
            <a:r>
              <a:rPr lang="en-US" sz="2400" b="1" dirty="0">
                <a:solidFill>
                  <a:srgbClr val="FF0000"/>
                </a:solidFill>
              </a:rPr>
              <a:t> | lily   | NULL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3 | </a:t>
            </a:r>
            <a:r>
              <a:rPr lang="en-US" sz="2400" b="1" dirty="0" err="1">
                <a:solidFill>
                  <a:srgbClr val="FF0000"/>
                </a:solidFill>
              </a:rPr>
              <a:t>geetha</a:t>
            </a:r>
            <a:r>
              <a:rPr lang="en-US" sz="2400" b="1" dirty="0">
                <a:solidFill>
                  <a:srgbClr val="FF0000"/>
                </a:solidFill>
              </a:rPr>
              <a:t>      | female | 654123 | </a:t>
            </a:r>
            <a:r>
              <a:rPr lang="en-US" sz="2400" b="1" dirty="0" err="1">
                <a:solidFill>
                  <a:srgbClr val="FF0000"/>
                </a:solidFill>
              </a:rPr>
              <a:t>mahesh</a:t>
            </a:r>
            <a:r>
              <a:rPr lang="en-US" sz="2400" b="1" dirty="0">
                <a:solidFill>
                  <a:srgbClr val="FF0000"/>
                </a:solidFill>
              </a:rPr>
              <a:t>   | lotus  | NULL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4 | </a:t>
            </a:r>
            <a:r>
              <a:rPr lang="en-US" sz="2400" b="1" dirty="0" err="1">
                <a:solidFill>
                  <a:srgbClr val="FF0000"/>
                </a:solidFill>
              </a:rPr>
              <a:t>ebenson</a:t>
            </a:r>
            <a:r>
              <a:rPr lang="en-US" sz="2400" b="1" dirty="0">
                <a:solidFill>
                  <a:srgbClr val="FF0000"/>
                </a:solidFill>
              </a:rPr>
              <a:t>     | male   | 654123 | </a:t>
            </a:r>
            <a:r>
              <a:rPr lang="en-US" sz="2400" b="1" dirty="0" err="1">
                <a:solidFill>
                  <a:srgbClr val="FF0000"/>
                </a:solidFill>
              </a:rPr>
              <a:t>sunesh</a:t>
            </a:r>
            <a:r>
              <a:rPr lang="en-US" sz="2400" b="1" dirty="0">
                <a:solidFill>
                  <a:srgbClr val="FF0000"/>
                </a:solidFill>
              </a:rPr>
              <a:t>   | </a:t>
            </a:r>
            <a:r>
              <a:rPr lang="en-US" sz="2400" b="1" dirty="0" err="1">
                <a:solidFill>
                  <a:srgbClr val="FF0000"/>
                </a:solidFill>
              </a:rPr>
              <a:t>jonie</a:t>
            </a:r>
            <a:r>
              <a:rPr lang="en-US" sz="2400" b="1" dirty="0">
                <a:solidFill>
                  <a:srgbClr val="FF0000"/>
                </a:solidFill>
              </a:rPr>
              <a:t>  | NULL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5 | </a:t>
            </a:r>
            <a:r>
              <a:rPr lang="en-US" sz="2400" b="1" dirty="0" err="1">
                <a:solidFill>
                  <a:srgbClr val="FF0000"/>
                </a:solidFill>
              </a:rPr>
              <a:t>ebenson</a:t>
            </a:r>
            <a:r>
              <a:rPr lang="en-US" sz="2400" b="1" dirty="0">
                <a:solidFill>
                  <a:srgbClr val="FF0000"/>
                </a:solidFill>
              </a:rPr>
              <a:t>     | male   | 654123 | </a:t>
            </a:r>
            <a:r>
              <a:rPr lang="en-US" sz="2400" b="1" dirty="0" err="1">
                <a:solidFill>
                  <a:srgbClr val="FF0000"/>
                </a:solidFill>
              </a:rPr>
              <a:t>sunesh</a:t>
            </a:r>
            <a:r>
              <a:rPr lang="en-US" sz="2400" b="1" dirty="0">
                <a:solidFill>
                  <a:srgbClr val="FF0000"/>
                </a:solidFill>
              </a:rPr>
              <a:t>   | </a:t>
            </a:r>
            <a:r>
              <a:rPr lang="en-US" sz="2400" b="1" dirty="0" err="1">
                <a:solidFill>
                  <a:srgbClr val="FF0000"/>
                </a:solidFill>
              </a:rPr>
              <a:t>jonie</a:t>
            </a:r>
            <a:r>
              <a:rPr lang="en-US" sz="2400" b="1" dirty="0">
                <a:solidFill>
                  <a:srgbClr val="FF0000"/>
                </a:solidFill>
              </a:rPr>
              <a:t>  |   17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6 | hello       | male   | 321456 | </a:t>
            </a:r>
            <a:r>
              <a:rPr lang="en-US" sz="2400" b="1" dirty="0" err="1">
                <a:solidFill>
                  <a:srgbClr val="FF0000"/>
                </a:solidFill>
              </a:rPr>
              <a:t>thankam</a:t>
            </a:r>
            <a:r>
              <a:rPr lang="en-US" sz="2400" b="1" dirty="0">
                <a:solidFill>
                  <a:srgbClr val="FF0000"/>
                </a:solidFill>
              </a:rPr>
              <a:t>  | rose   |   12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7 | friend      | male   | 321456 | </a:t>
            </a:r>
            <a:r>
              <a:rPr lang="en-US" sz="2400" b="1" dirty="0" err="1">
                <a:solidFill>
                  <a:srgbClr val="FF0000"/>
                </a:solidFill>
              </a:rPr>
              <a:t>rrr</a:t>
            </a:r>
            <a:r>
              <a:rPr lang="en-US" sz="2400" b="1" dirty="0">
                <a:solidFill>
                  <a:srgbClr val="FF0000"/>
                </a:solidFill>
              </a:rPr>
              <a:t>      | </a:t>
            </a:r>
            <a:r>
              <a:rPr lang="en-US" sz="2400" b="1" dirty="0" err="1">
                <a:solidFill>
                  <a:srgbClr val="FF0000"/>
                </a:solidFill>
              </a:rPr>
              <a:t>rtttte</a:t>
            </a:r>
            <a:r>
              <a:rPr lang="en-US" sz="2400" b="1" dirty="0">
                <a:solidFill>
                  <a:srgbClr val="FF0000"/>
                </a:solidFill>
              </a:rPr>
              <a:t> |   22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8 | </a:t>
            </a:r>
            <a:r>
              <a:rPr lang="en-US" sz="2400" b="1" dirty="0" err="1">
                <a:solidFill>
                  <a:srgbClr val="FF0000"/>
                </a:solidFill>
              </a:rPr>
              <a:t>britto</a:t>
            </a:r>
            <a:r>
              <a:rPr lang="en-US" sz="2400" b="1" dirty="0">
                <a:solidFill>
                  <a:srgbClr val="FF0000"/>
                </a:solidFill>
              </a:rPr>
              <a:t>      | male   | 321456 | </a:t>
            </a:r>
            <a:r>
              <a:rPr lang="en-US" sz="2400" b="1" dirty="0" err="1">
                <a:solidFill>
                  <a:srgbClr val="FF0000"/>
                </a:solidFill>
              </a:rPr>
              <a:t>rrr</a:t>
            </a:r>
            <a:r>
              <a:rPr lang="en-US" sz="2400" b="1" dirty="0">
                <a:solidFill>
                  <a:srgbClr val="FF0000"/>
                </a:solidFill>
              </a:rPr>
              <a:t>      | </a:t>
            </a:r>
            <a:r>
              <a:rPr lang="en-US" sz="2400" b="1" dirty="0" err="1">
                <a:solidFill>
                  <a:srgbClr val="FF0000"/>
                </a:solidFill>
              </a:rPr>
              <a:t>rtttte</a:t>
            </a:r>
            <a:r>
              <a:rPr lang="en-US" sz="2400" b="1" dirty="0">
                <a:solidFill>
                  <a:srgbClr val="FF0000"/>
                </a:solidFill>
              </a:rPr>
              <a:t> |   92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9 | </a:t>
            </a:r>
            <a:r>
              <a:rPr lang="en-US" sz="2400" b="1" dirty="0" err="1">
                <a:solidFill>
                  <a:srgbClr val="FF0000"/>
                </a:solidFill>
              </a:rPr>
              <a:t>ramesh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babu</a:t>
            </a:r>
            <a:r>
              <a:rPr lang="en-US" sz="2400" b="1" dirty="0">
                <a:solidFill>
                  <a:srgbClr val="FF0000"/>
                </a:solidFill>
              </a:rPr>
              <a:t> | male   | 321456 | </a:t>
            </a:r>
            <a:r>
              <a:rPr lang="en-US" sz="2400" b="1" dirty="0" err="1">
                <a:solidFill>
                  <a:srgbClr val="FF0000"/>
                </a:solidFill>
              </a:rPr>
              <a:t>rrr</a:t>
            </a:r>
            <a:r>
              <a:rPr lang="en-US" sz="2400" b="1" dirty="0">
                <a:solidFill>
                  <a:srgbClr val="FF0000"/>
                </a:solidFill>
              </a:rPr>
              <a:t>      | </a:t>
            </a:r>
            <a:r>
              <a:rPr lang="en-US" sz="2400" b="1" dirty="0" err="1">
                <a:solidFill>
                  <a:srgbClr val="FF0000"/>
                </a:solidFill>
              </a:rPr>
              <a:t>rtttte</a:t>
            </a:r>
            <a:r>
              <a:rPr lang="en-US" sz="2400" b="1" dirty="0">
                <a:solidFill>
                  <a:srgbClr val="FF0000"/>
                </a:solidFill>
              </a:rPr>
              <a:t> |   10 |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+----+-------------+--------+--------+----------+--------+------+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752941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72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select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name, gender from excel </a:t>
            </a:r>
            <a:r>
              <a:rPr lang="en-US" sz="3200" b="1" dirty="0">
                <a:solidFill>
                  <a:srgbClr val="002060"/>
                </a:solidFill>
              </a:rPr>
              <a:t>where</a:t>
            </a:r>
            <a:r>
              <a:rPr lang="en-US" sz="3200" b="1" dirty="0">
                <a:solidFill>
                  <a:srgbClr val="FF0000"/>
                </a:solidFill>
              </a:rPr>
              <a:t> age &lt;=10;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+-------------+--------+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| name        | gender |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+-------------+--------+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| </a:t>
            </a:r>
            <a:r>
              <a:rPr lang="en-US" sz="3200" b="1" dirty="0" err="1">
                <a:solidFill>
                  <a:srgbClr val="FF0000"/>
                </a:solidFill>
              </a:rPr>
              <a:t>ramesh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babu</a:t>
            </a:r>
            <a:r>
              <a:rPr lang="en-US" sz="3200" b="1" dirty="0">
                <a:solidFill>
                  <a:srgbClr val="FF0000"/>
                </a:solidFill>
              </a:rPr>
              <a:t> | male   |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+-------------+--------+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136379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3447" y="15240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select </a:t>
            </a:r>
            <a:r>
              <a:rPr lang="en-US" sz="2400" b="1" dirty="0">
                <a:solidFill>
                  <a:srgbClr val="FF0000"/>
                </a:solidFill>
              </a:rPr>
              <a:t>* from excel;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+----+-------------+--------+--------+----------+--------+------+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id | name        | gender | </a:t>
            </a:r>
            <a:r>
              <a:rPr lang="en-US" sz="2400" b="1" dirty="0" err="1">
                <a:solidFill>
                  <a:srgbClr val="FF0000"/>
                </a:solidFill>
              </a:rPr>
              <a:t>mobno</a:t>
            </a:r>
            <a:r>
              <a:rPr lang="en-US" sz="2400" b="1" dirty="0">
                <a:solidFill>
                  <a:srgbClr val="FF0000"/>
                </a:solidFill>
              </a:rPr>
              <a:t>  | </a:t>
            </a:r>
            <a:r>
              <a:rPr lang="en-US" sz="2400" b="1" dirty="0" err="1">
                <a:solidFill>
                  <a:srgbClr val="FF0000"/>
                </a:solidFill>
              </a:rPr>
              <a:t>fname</a:t>
            </a:r>
            <a:r>
              <a:rPr lang="en-US" sz="2400" b="1" dirty="0">
                <a:solidFill>
                  <a:srgbClr val="FF0000"/>
                </a:solidFill>
              </a:rPr>
              <a:t>    | </a:t>
            </a:r>
            <a:r>
              <a:rPr lang="en-US" sz="2400" b="1" dirty="0" err="1">
                <a:solidFill>
                  <a:srgbClr val="FF0000"/>
                </a:solidFill>
              </a:rPr>
              <a:t>mname</a:t>
            </a:r>
            <a:r>
              <a:rPr lang="en-US" sz="2400" b="1" dirty="0">
                <a:solidFill>
                  <a:srgbClr val="FF0000"/>
                </a:solidFill>
              </a:rPr>
              <a:t>  | age 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+----+-------------+--------+--------+----------+--------+------+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1 | </a:t>
            </a:r>
            <a:r>
              <a:rPr lang="en-US" sz="2400" b="1" dirty="0" err="1">
                <a:solidFill>
                  <a:srgbClr val="FF0000"/>
                </a:solidFill>
              </a:rPr>
              <a:t>sunesh</a:t>
            </a:r>
            <a:r>
              <a:rPr lang="en-US" sz="2400" b="1" dirty="0">
                <a:solidFill>
                  <a:srgbClr val="FF0000"/>
                </a:solidFill>
              </a:rPr>
              <a:t>      | male   | 999999 | </a:t>
            </a:r>
            <a:r>
              <a:rPr lang="en-US" sz="2400" b="1" dirty="0" err="1">
                <a:solidFill>
                  <a:srgbClr val="FF0000"/>
                </a:solidFill>
              </a:rPr>
              <a:t>stanly</a:t>
            </a:r>
            <a:r>
              <a:rPr lang="en-US" sz="2400" b="1" dirty="0">
                <a:solidFill>
                  <a:srgbClr val="FF0000"/>
                </a:solidFill>
              </a:rPr>
              <a:t>   | </a:t>
            </a:r>
            <a:r>
              <a:rPr lang="en-US" sz="2400" b="1" dirty="0" err="1">
                <a:solidFill>
                  <a:srgbClr val="FF0000"/>
                </a:solidFill>
              </a:rPr>
              <a:t>leela</a:t>
            </a:r>
            <a:r>
              <a:rPr lang="en-US" sz="2400" b="1" dirty="0">
                <a:solidFill>
                  <a:srgbClr val="FF0000"/>
                </a:solidFill>
              </a:rPr>
              <a:t>  | NULL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2 | </a:t>
            </a:r>
            <a:r>
              <a:rPr lang="en-US" sz="2400" b="1" dirty="0" err="1">
                <a:solidFill>
                  <a:srgbClr val="FF0000"/>
                </a:solidFill>
              </a:rPr>
              <a:t>ramesh</a:t>
            </a:r>
            <a:r>
              <a:rPr lang="en-US" sz="2400" b="1" dirty="0">
                <a:solidFill>
                  <a:srgbClr val="FF0000"/>
                </a:solidFill>
              </a:rPr>
              <a:t>      | male   | 654123 | </a:t>
            </a:r>
            <a:r>
              <a:rPr lang="en-US" sz="2400" b="1" dirty="0" err="1">
                <a:solidFill>
                  <a:srgbClr val="FF0000"/>
                </a:solidFill>
              </a:rPr>
              <a:t>chandran</a:t>
            </a:r>
            <a:r>
              <a:rPr lang="en-US" sz="2400" b="1" dirty="0">
                <a:solidFill>
                  <a:srgbClr val="FF0000"/>
                </a:solidFill>
              </a:rPr>
              <a:t> | lily   | NULL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3 | </a:t>
            </a:r>
            <a:r>
              <a:rPr lang="en-US" sz="2400" b="1" dirty="0" err="1">
                <a:solidFill>
                  <a:srgbClr val="FF0000"/>
                </a:solidFill>
              </a:rPr>
              <a:t>geetha</a:t>
            </a:r>
            <a:r>
              <a:rPr lang="en-US" sz="2400" b="1" dirty="0">
                <a:solidFill>
                  <a:srgbClr val="FF0000"/>
                </a:solidFill>
              </a:rPr>
              <a:t>      | female | 654123 | </a:t>
            </a:r>
            <a:r>
              <a:rPr lang="en-US" sz="2400" b="1" dirty="0" err="1">
                <a:solidFill>
                  <a:srgbClr val="FF0000"/>
                </a:solidFill>
              </a:rPr>
              <a:t>mahesh</a:t>
            </a:r>
            <a:r>
              <a:rPr lang="en-US" sz="2400" b="1" dirty="0">
                <a:solidFill>
                  <a:srgbClr val="FF0000"/>
                </a:solidFill>
              </a:rPr>
              <a:t>   | lotus  | NULL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4 | </a:t>
            </a:r>
            <a:r>
              <a:rPr lang="en-US" sz="2400" b="1" dirty="0" err="1">
                <a:solidFill>
                  <a:srgbClr val="FF0000"/>
                </a:solidFill>
              </a:rPr>
              <a:t>ebenson</a:t>
            </a:r>
            <a:r>
              <a:rPr lang="en-US" sz="2400" b="1" dirty="0">
                <a:solidFill>
                  <a:srgbClr val="FF0000"/>
                </a:solidFill>
              </a:rPr>
              <a:t>     | male   | 654123 | </a:t>
            </a:r>
            <a:r>
              <a:rPr lang="en-US" sz="2400" b="1" dirty="0" err="1">
                <a:solidFill>
                  <a:srgbClr val="FF0000"/>
                </a:solidFill>
              </a:rPr>
              <a:t>sunesh</a:t>
            </a:r>
            <a:r>
              <a:rPr lang="en-US" sz="2400" b="1" dirty="0">
                <a:solidFill>
                  <a:srgbClr val="FF0000"/>
                </a:solidFill>
              </a:rPr>
              <a:t>   | </a:t>
            </a:r>
            <a:r>
              <a:rPr lang="en-US" sz="2400" b="1" dirty="0" err="1">
                <a:solidFill>
                  <a:srgbClr val="FF0000"/>
                </a:solidFill>
              </a:rPr>
              <a:t>jonie</a:t>
            </a:r>
            <a:r>
              <a:rPr lang="en-US" sz="2400" b="1" dirty="0">
                <a:solidFill>
                  <a:srgbClr val="FF0000"/>
                </a:solidFill>
              </a:rPr>
              <a:t>  | NULL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5 | </a:t>
            </a:r>
            <a:r>
              <a:rPr lang="en-US" sz="2400" b="1" dirty="0" err="1">
                <a:solidFill>
                  <a:srgbClr val="FF0000"/>
                </a:solidFill>
              </a:rPr>
              <a:t>ebenson</a:t>
            </a:r>
            <a:r>
              <a:rPr lang="en-US" sz="2400" b="1" dirty="0">
                <a:solidFill>
                  <a:srgbClr val="FF0000"/>
                </a:solidFill>
              </a:rPr>
              <a:t>     | male   | 654123 | </a:t>
            </a:r>
            <a:r>
              <a:rPr lang="en-US" sz="2400" b="1" dirty="0" err="1">
                <a:solidFill>
                  <a:srgbClr val="FF0000"/>
                </a:solidFill>
              </a:rPr>
              <a:t>sunesh</a:t>
            </a:r>
            <a:r>
              <a:rPr lang="en-US" sz="2400" b="1" dirty="0">
                <a:solidFill>
                  <a:srgbClr val="FF0000"/>
                </a:solidFill>
              </a:rPr>
              <a:t>   | </a:t>
            </a:r>
            <a:r>
              <a:rPr lang="en-US" sz="2400" b="1" dirty="0" err="1">
                <a:solidFill>
                  <a:srgbClr val="FF0000"/>
                </a:solidFill>
              </a:rPr>
              <a:t>jonie</a:t>
            </a:r>
            <a:r>
              <a:rPr lang="en-US" sz="2400" b="1" dirty="0">
                <a:solidFill>
                  <a:srgbClr val="FF0000"/>
                </a:solidFill>
              </a:rPr>
              <a:t>  |   17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6 | hello       | male   | 321456 | </a:t>
            </a:r>
            <a:r>
              <a:rPr lang="en-US" sz="2400" b="1" dirty="0" err="1">
                <a:solidFill>
                  <a:srgbClr val="FF0000"/>
                </a:solidFill>
              </a:rPr>
              <a:t>thankam</a:t>
            </a:r>
            <a:r>
              <a:rPr lang="en-US" sz="2400" b="1" dirty="0">
                <a:solidFill>
                  <a:srgbClr val="FF0000"/>
                </a:solidFill>
              </a:rPr>
              <a:t>  | rose   |   12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7 | friend      | male   | 321456 | </a:t>
            </a:r>
            <a:r>
              <a:rPr lang="en-US" sz="2400" b="1" dirty="0" err="1">
                <a:solidFill>
                  <a:srgbClr val="FF0000"/>
                </a:solidFill>
              </a:rPr>
              <a:t>rrr</a:t>
            </a:r>
            <a:r>
              <a:rPr lang="en-US" sz="2400" b="1" dirty="0">
                <a:solidFill>
                  <a:srgbClr val="FF0000"/>
                </a:solidFill>
              </a:rPr>
              <a:t>      | </a:t>
            </a:r>
            <a:r>
              <a:rPr lang="en-US" sz="2400" b="1" dirty="0" err="1">
                <a:solidFill>
                  <a:srgbClr val="FF0000"/>
                </a:solidFill>
              </a:rPr>
              <a:t>rtttte</a:t>
            </a:r>
            <a:r>
              <a:rPr lang="en-US" sz="2400" b="1" dirty="0">
                <a:solidFill>
                  <a:srgbClr val="FF0000"/>
                </a:solidFill>
              </a:rPr>
              <a:t> |   22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8 | </a:t>
            </a:r>
            <a:r>
              <a:rPr lang="en-US" sz="2400" b="1" dirty="0" err="1">
                <a:solidFill>
                  <a:srgbClr val="FF0000"/>
                </a:solidFill>
              </a:rPr>
              <a:t>britto</a:t>
            </a:r>
            <a:r>
              <a:rPr lang="en-US" sz="2400" b="1" dirty="0">
                <a:solidFill>
                  <a:srgbClr val="FF0000"/>
                </a:solidFill>
              </a:rPr>
              <a:t>      | male   | 321456 | </a:t>
            </a:r>
            <a:r>
              <a:rPr lang="en-US" sz="2400" b="1" dirty="0" err="1">
                <a:solidFill>
                  <a:srgbClr val="FF0000"/>
                </a:solidFill>
              </a:rPr>
              <a:t>rrr</a:t>
            </a:r>
            <a:r>
              <a:rPr lang="en-US" sz="2400" b="1" dirty="0">
                <a:solidFill>
                  <a:srgbClr val="FF0000"/>
                </a:solidFill>
              </a:rPr>
              <a:t>      | </a:t>
            </a:r>
            <a:r>
              <a:rPr lang="en-US" sz="2400" b="1" dirty="0" err="1">
                <a:solidFill>
                  <a:srgbClr val="FF0000"/>
                </a:solidFill>
              </a:rPr>
              <a:t>rtttte</a:t>
            </a:r>
            <a:r>
              <a:rPr lang="en-US" sz="2400" b="1" dirty="0">
                <a:solidFill>
                  <a:srgbClr val="FF0000"/>
                </a:solidFill>
              </a:rPr>
              <a:t> |   92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 9 | </a:t>
            </a:r>
            <a:r>
              <a:rPr lang="en-US" sz="2400" b="1" dirty="0" err="1">
                <a:solidFill>
                  <a:srgbClr val="FF0000"/>
                </a:solidFill>
              </a:rPr>
              <a:t>ramesh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babu</a:t>
            </a:r>
            <a:r>
              <a:rPr lang="en-US" sz="2400" b="1" dirty="0">
                <a:solidFill>
                  <a:srgbClr val="FF0000"/>
                </a:solidFill>
              </a:rPr>
              <a:t> | male   | 321456 | </a:t>
            </a:r>
            <a:r>
              <a:rPr lang="en-US" sz="2400" b="1" dirty="0" err="1">
                <a:solidFill>
                  <a:srgbClr val="FF0000"/>
                </a:solidFill>
              </a:rPr>
              <a:t>rrr</a:t>
            </a:r>
            <a:r>
              <a:rPr lang="en-US" sz="2400" b="1" dirty="0">
                <a:solidFill>
                  <a:srgbClr val="FF0000"/>
                </a:solidFill>
              </a:rPr>
              <a:t>      | </a:t>
            </a:r>
            <a:r>
              <a:rPr lang="en-US" sz="2400" b="1" dirty="0" err="1">
                <a:solidFill>
                  <a:srgbClr val="FF0000"/>
                </a:solidFill>
              </a:rPr>
              <a:t>rtttte</a:t>
            </a:r>
            <a:r>
              <a:rPr lang="en-US" sz="2400" b="1" dirty="0">
                <a:solidFill>
                  <a:srgbClr val="FF0000"/>
                </a:solidFill>
              </a:rPr>
              <a:t> |   10 |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+----+-------------+--------+--------+----------+--------+------+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02797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34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SELECT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name, age </a:t>
            </a:r>
            <a:r>
              <a:rPr lang="en-US" sz="3200" b="1" dirty="0">
                <a:solidFill>
                  <a:srgbClr val="002060"/>
                </a:solidFill>
              </a:rPr>
              <a:t>FROM</a:t>
            </a:r>
            <a:r>
              <a:rPr lang="en-US" sz="3200" b="1" dirty="0">
                <a:solidFill>
                  <a:srgbClr val="FF0000"/>
                </a:solidFill>
              </a:rPr>
              <a:t> excel </a:t>
            </a:r>
            <a:r>
              <a:rPr lang="en-US" sz="3200" b="1" dirty="0">
                <a:solidFill>
                  <a:srgbClr val="002060"/>
                </a:solidFill>
              </a:rPr>
              <a:t>WHERE</a:t>
            </a:r>
            <a:r>
              <a:rPr lang="en-US" sz="3200" b="1" dirty="0">
                <a:solidFill>
                  <a:srgbClr val="FF0000"/>
                </a:solidFill>
              </a:rPr>
              <a:t> (age&gt;=18 or </a:t>
            </a:r>
            <a:r>
              <a:rPr lang="en-US" sz="3200" b="1" dirty="0" err="1">
                <a:solidFill>
                  <a:srgbClr val="FF0000"/>
                </a:solidFill>
              </a:rPr>
              <a:t>fname</a:t>
            </a:r>
            <a:r>
              <a:rPr lang="en-US" sz="3200" b="1" dirty="0">
                <a:solidFill>
                  <a:srgbClr val="FF0000"/>
                </a:solidFill>
              </a:rPr>
              <a:t> ='</a:t>
            </a:r>
            <a:r>
              <a:rPr lang="en-US" sz="3200" b="1" dirty="0" err="1">
                <a:solidFill>
                  <a:srgbClr val="FF0000"/>
                </a:solidFill>
              </a:rPr>
              <a:t>rrr</a:t>
            </a:r>
            <a:r>
              <a:rPr lang="en-US" sz="3200" b="1" dirty="0">
                <a:solidFill>
                  <a:srgbClr val="FF0000"/>
                </a:solidFill>
              </a:rPr>
              <a:t>');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+-------------+------+-------------</a:t>
            </a:r>
            <a:endParaRPr lang="en-US" dirty="0"/>
          </a:p>
          <a:p>
            <a:r>
              <a:rPr lang="en-US" sz="3200" b="1" dirty="0">
                <a:solidFill>
                  <a:srgbClr val="FF0000"/>
                </a:solidFill>
              </a:rPr>
              <a:t>| name        </a:t>
            </a:r>
            <a:r>
              <a:rPr lang="en-US" sz="3200" b="1" dirty="0" smtClean="0">
                <a:solidFill>
                  <a:srgbClr val="FF0000"/>
                </a:solidFill>
              </a:rPr>
              <a:t>	| </a:t>
            </a:r>
            <a:r>
              <a:rPr lang="en-US" sz="3200" b="1" dirty="0">
                <a:solidFill>
                  <a:srgbClr val="FF0000"/>
                </a:solidFill>
              </a:rPr>
              <a:t>age  |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+-------------+------+-------------</a:t>
            </a:r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b="1" dirty="0">
                <a:solidFill>
                  <a:srgbClr val="FF0000"/>
                </a:solidFill>
              </a:rPr>
              <a:t>| friend      </a:t>
            </a:r>
            <a:r>
              <a:rPr lang="en-US" sz="3200" b="1" dirty="0" smtClean="0">
                <a:solidFill>
                  <a:srgbClr val="FF0000"/>
                </a:solidFill>
              </a:rPr>
              <a:t>	|   </a:t>
            </a:r>
            <a:r>
              <a:rPr lang="en-US" sz="3200" b="1" dirty="0">
                <a:solidFill>
                  <a:srgbClr val="FF0000"/>
                </a:solidFill>
              </a:rPr>
              <a:t>22 |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| </a:t>
            </a:r>
            <a:r>
              <a:rPr lang="en-US" sz="3200" b="1" dirty="0" err="1">
                <a:solidFill>
                  <a:srgbClr val="FF0000"/>
                </a:solidFill>
              </a:rPr>
              <a:t>britto</a:t>
            </a:r>
            <a:r>
              <a:rPr lang="en-US" sz="3200" b="1" dirty="0">
                <a:solidFill>
                  <a:srgbClr val="FF0000"/>
                </a:solidFill>
              </a:rPr>
              <a:t>      </a:t>
            </a:r>
            <a:r>
              <a:rPr lang="en-US" sz="3200" b="1" dirty="0" smtClean="0">
                <a:solidFill>
                  <a:srgbClr val="FF0000"/>
                </a:solidFill>
              </a:rPr>
              <a:t>		|   </a:t>
            </a:r>
            <a:r>
              <a:rPr lang="en-US" sz="3200" b="1" dirty="0">
                <a:solidFill>
                  <a:srgbClr val="FF0000"/>
                </a:solidFill>
              </a:rPr>
              <a:t>92 |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| </a:t>
            </a:r>
            <a:r>
              <a:rPr lang="en-US" sz="3200" b="1" dirty="0" err="1">
                <a:solidFill>
                  <a:srgbClr val="FF0000"/>
                </a:solidFill>
              </a:rPr>
              <a:t>ramesh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babu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	|   </a:t>
            </a:r>
            <a:r>
              <a:rPr lang="en-US" sz="3200" b="1" dirty="0">
                <a:solidFill>
                  <a:srgbClr val="FF0000"/>
                </a:solidFill>
              </a:rPr>
              <a:t>10 |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+-------------+------+-------------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830481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3447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Source Sans Pro Black" pitchFamily="34" charset="0"/>
              </a:rPr>
              <a:t>BETWEEN and NOT BETWEEN Keywords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708810"/>
            <a:ext cx="9144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000" b="1" dirty="0">
                <a:solidFill>
                  <a:srgbClr val="002060"/>
                </a:solidFill>
              </a:rPr>
              <a:t>The </a:t>
            </a:r>
            <a:r>
              <a:rPr lang="en-US" sz="5000" b="1" dirty="0">
                <a:solidFill>
                  <a:srgbClr val="FF0000"/>
                </a:solidFill>
              </a:rPr>
              <a:t>BETWEEN</a:t>
            </a:r>
            <a:r>
              <a:rPr lang="en-US" sz="5000" b="1" dirty="0">
                <a:solidFill>
                  <a:srgbClr val="002060"/>
                </a:solidFill>
              </a:rPr>
              <a:t> keyword defines a range of values the record must fall into to make the condition true. </a:t>
            </a:r>
            <a:endParaRPr lang="en-US" sz="5000" b="1" dirty="0" smtClean="0">
              <a:solidFill>
                <a:srgbClr val="002060"/>
              </a:solidFill>
            </a:endParaRPr>
          </a:p>
          <a:p>
            <a:pPr algn="just"/>
            <a:r>
              <a:rPr lang="en-US" sz="5000" b="1" dirty="0" smtClean="0">
                <a:solidFill>
                  <a:srgbClr val="002060"/>
                </a:solidFill>
              </a:rPr>
              <a:t>The </a:t>
            </a:r>
            <a:r>
              <a:rPr lang="en-US" sz="5000" b="1" dirty="0">
                <a:solidFill>
                  <a:srgbClr val="002060"/>
                </a:solidFill>
              </a:rPr>
              <a:t>range may include an upper value and a lower value between which the criteria must fall into.</a:t>
            </a:r>
          </a:p>
        </p:txBody>
      </p:sp>
    </p:spTree>
    <p:extLst>
      <p:ext uri="{BB962C8B-B14F-4D97-AF65-F5344CB8AC3E}">
        <p14:creationId xmlns:p14="http://schemas.microsoft.com/office/powerpoint/2010/main" val="40898350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>
                <a:solidFill>
                  <a:srgbClr val="FF0000"/>
                </a:solidFill>
              </a:rPr>
              <a:t>The </a:t>
            </a:r>
            <a:r>
              <a:rPr lang="en-US" sz="7200" b="1" dirty="0">
                <a:solidFill>
                  <a:srgbClr val="002060"/>
                </a:solidFill>
              </a:rPr>
              <a:t>NOT BETWEEN </a:t>
            </a:r>
            <a:r>
              <a:rPr lang="en-US" sz="7200" b="1" dirty="0">
                <a:solidFill>
                  <a:srgbClr val="FF0000"/>
                </a:solidFill>
              </a:rPr>
              <a:t>is reverse of the BETWEEN operator where the records not satisfying the condition are displayed.</a:t>
            </a:r>
          </a:p>
        </p:txBody>
      </p:sp>
    </p:spTree>
    <p:extLst>
      <p:ext uri="{BB962C8B-B14F-4D97-AF65-F5344CB8AC3E}">
        <p14:creationId xmlns:p14="http://schemas.microsoft.com/office/powerpoint/2010/main" val="373227757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4482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+--------------+------------------+------+-----+---------+----------------+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Field        | Type             | Null | Key | Default | Extra         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+--------------+------------------+------+-----+---------+----------------+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id           | </a:t>
            </a:r>
            <a:r>
              <a:rPr lang="en-US" sz="2400" b="1" dirty="0" err="1">
                <a:solidFill>
                  <a:srgbClr val="FF0000"/>
                </a:solidFill>
              </a:rPr>
              <a:t>int</a:t>
            </a:r>
            <a:r>
              <a:rPr lang="en-US" sz="2400" b="1" dirty="0">
                <a:solidFill>
                  <a:srgbClr val="FF0000"/>
                </a:solidFill>
              </a:rPr>
              <a:t>(11) unsigned | NO   | PRI | NULL    | </a:t>
            </a:r>
            <a:r>
              <a:rPr lang="en-US" sz="2400" b="1" dirty="0" err="1">
                <a:solidFill>
                  <a:srgbClr val="FF0000"/>
                </a:solidFill>
              </a:rPr>
              <a:t>auto_increment</a:t>
            </a:r>
            <a:r>
              <a:rPr lang="en-US" sz="2400" b="1" dirty="0">
                <a:solidFill>
                  <a:srgbClr val="FF0000"/>
                </a:solidFill>
              </a:rPr>
              <a:t>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first        | </a:t>
            </a:r>
            <a:r>
              <a:rPr lang="en-US" sz="2400" b="1" dirty="0" err="1">
                <a:solidFill>
                  <a:srgbClr val="FF0000"/>
                </a:solidFill>
              </a:rPr>
              <a:t>varchar</a:t>
            </a:r>
            <a:r>
              <a:rPr lang="en-US" sz="2400" b="1" dirty="0">
                <a:solidFill>
                  <a:srgbClr val="FF0000"/>
                </a:solidFill>
              </a:rPr>
              <a:t>(15)      | NO   |     | NULL    |               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last         | </a:t>
            </a:r>
            <a:r>
              <a:rPr lang="en-US" sz="2400" b="1" dirty="0" err="1">
                <a:solidFill>
                  <a:srgbClr val="FF0000"/>
                </a:solidFill>
              </a:rPr>
              <a:t>varchar</a:t>
            </a:r>
            <a:r>
              <a:rPr lang="en-US" sz="2400" b="1" dirty="0">
                <a:solidFill>
                  <a:srgbClr val="FF0000"/>
                </a:solidFill>
              </a:rPr>
              <a:t>(20)      | NO   |     | NULL    |               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age          | </a:t>
            </a:r>
            <a:r>
              <a:rPr lang="en-US" sz="2400" b="1" dirty="0" err="1">
                <a:solidFill>
                  <a:srgbClr val="FF0000"/>
                </a:solidFill>
              </a:rPr>
              <a:t>int</a:t>
            </a:r>
            <a:r>
              <a:rPr lang="en-US" sz="2400" b="1" dirty="0">
                <a:solidFill>
                  <a:srgbClr val="FF0000"/>
                </a:solidFill>
              </a:rPr>
              <a:t>(3)           | NO   |     | NULL    |               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address      | </a:t>
            </a:r>
            <a:r>
              <a:rPr lang="en-US" sz="2400" b="1" dirty="0" err="1">
                <a:solidFill>
                  <a:srgbClr val="FF0000"/>
                </a:solidFill>
              </a:rPr>
              <a:t>varchar</a:t>
            </a:r>
            <a:r>
              <a:rPr lang="en-US" sz="2400" b="1" dirty="0">
                <a:solidFill>
                  <a:srgbClr val="FF0000"/>
                </a:solidFill>
              </a:rPr>
              <a:t>(30)      | NO   |     | NULL    |               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city         | </a:t>
            </a:r>
            <a:r>
              <a:rPr lang="en-US" sz="2400" b="1" dirty="0" err="1">
                <a:solidFill>
                  <a:srgbClr val="FF0000"/>
                </a:solidFill>
              </a:rPr>
              <a:t>varchar</a:t>
            </a:r>
            <a:r>
              <a:rPr lang="en-US" sz="2400" b="1" dirty="0">
                <a:solidFill>
                  <a:srgbClr val="FF0000"/>
                </a:solidFill>
              </a:rPr>
              <a:t>(20)      | NO   |     | NULL    |               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state        | </a:t>
            </a:r>
            <a:r>
              <a:rPr lang="en-US" sz="2400" b="1" dirty="0" err="1">
                <a:solidFill>
                  <a:srgbClr val="FF0000"/>
                </a:solidFill>
              </a:rPr>
              <a:t>varchar</a:t>
            </a:r>
            <a:r>
              <a:rPr lang="en-US" sz="2400" b="1" dirty="0">
                <a:solidFill>
                  <a:srgbClr val="FF0000"/>
                </a:solidFill>
              </a:rPr>
              <a:t>(20)      | NO   |     | NULL    |               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</a:t>
            </a:r>
            <a:r>
              <a:rPr lang="en-US" sz="2400" b="1" dirty="0" err="1">
                <a:solidFill>
                  <a:srgbClr val="FF0000"/>
                </a:solidFill>
              </a:rPr>
              <a:t>product_name</a:t>
            </a:r>
            <a:r>
              <a:rPr lang="en-US" sz="2400" b="1" dirty="0">
                <a:solidFill>
                  <a:srgbClr val="FF0000"/>
                </a:solidFill>
              </a:rPr>
              <a:t> | </a:t>
            </a:r>
            <a:r>
              <a:rPr lang="en-US" sz="2400" b="1" dirty="0" err="1">
                <a:solidFill>
                  <a:srgbClr val="FF0000"/>
                </a:solidFill>
              </a:rPr>
              <a:t>varchar</a:t>
            </a:r>
            <a:r>
              <a:rPr lang="en-US" sz="2400" b="1" dirty="0">
                <a:solidFill>
                  <a:srgbClr val="FF0000"/>
                </a:solidFill>
              </a:rPr>
              <a:t>(20)      | NO   |     | NULL    |               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| </a:t>
            </a:r>
            <a:r>
              <a:rPr lang="en-US" sz="2400" b="1" dirty="0" err="1">
                <a:solidFill>
                  <a:srgbClr val="FF0000"/>
                </a:solidFill>
              </a:rPr>
              <a:t>unit_price</a:t>
            </a:r>
            <a:r>
              <a:rPr lang="en-US" sz="2400" b="1" dirty="0">
                <a:solidFill>
                  <a:srgbClr val="FF0000"/>
                </a:solidFill>
              </a:rPr>
              <a:t>   | </a:t>
            </a:r>
            <a:r>
              <a:rPr lang="en-US" sz="2400" b="1" dirty="0" err="1">
                <a:solidFill>
                  <a:srgbClr val="FF0000"/>
                </a:solidFill>
              </a:rPr>
              <a:t>varchar</a:t>
            </a:r>
            <a:r>
              <a:rPr lang="en-US" sz="2400" b="1" dirty="0">
                <a:solidFill>
                  <a:srgbClr val="FF0000"/>
                </a:solidFill>
              </a:rPr>
              <a:t>(20)      | NO   |     | NULL    |                |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+--------------+------------------+------+-----+---------+----------------+</a:t>
            </a:r>
          </a:p>
        </p:txBody>
      </p:sp>
    </p:spTree>
    <p:extLst>
      <p:ext uri="{BB962C8B-B14F-4D97-AF65-F5344CB8AC3E}">
        <p14:creationId xmlns:p14="http://schemas.microsoft.com/office/powerpoint/2010/main" val="2889783913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65" y="-76200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+----+---------+--------+-----+-------------+------------+------------+--------------+------------+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| id | first   | last   | age | address     | city       | state      | </a:t>
            </a:r>
            <a:r>
              <a:rPr lang="en-US" sz="2000" dirty="0" err="1" smtClean="0">
                <a:solidFill>
                  <a:srgbClr val="FF0000"/>
                </a:solidFill>
              </a:rPr>
              <a:t>product_name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| </a:t>
            </a:r>
            <a:r>
              <a:rPr lang="en-US" sz="2000" dirty="0" err="1">
                <a:solidFill>
                  <a:srgbClr val="FF0000"/>
                </a:solidFill>
              </a:rPr>
              <a:t>unit_price</a:t>
            </a:r>
            <a:r>
              <a:rPr lang="en-US" sz="2000" dirty="0">
                <a:solidFill>
                  <a:srgbClr val="FF0000"/>
                </a:solidFill>
              </a:rPr>
              <a:t> |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+----+---------+--------+-----+-------------+------------+------------+--------------+------------+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|  1 | Excel   | Hello  |  12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hundred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2 | rose    | flower |  55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2000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3 | Excel   | Hello  |  12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500 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4 | Excel   | Hello  |  12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900 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5 | Excel   | Hello  |  42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900 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6 | Excel   | Hello  |  42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850 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7 | cabbage | flower |  55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2000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8 | lily    | flower |  55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2000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9 | mango   | flower |  55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2000       |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+----+---------+--------+-----+-------------+------------+------------+--------------+------------+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705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7060" y="1066800"/>
            <a:ext cx="91440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algn="ctr"/>
            <a:r>
              <a:rPr lang="en-US" sz="11500" b="1" dirty="0">
                <a:solidFill>
                  <a:srgbClr val="FF0000"/>
                </a:solidFill>
                <a:latin typeface="Source Sans Pro Black" pitchFamily="34" charset="0"/>
              </a:rPr>
              <a:t>Processing Skills of SQL</a:t>
            </a:r>
          </a:p>
        </p:txBody>
      </p:sp>
    </p:spTree>
    <p:extLst>
      <p:ext uri="{BB962C8B-B14F-4D97-AF65-F5344CB8AC3E}">
        <p14:creationId xmlns:p14="http://schemas.microsoft.com/office/powerpoint/2010/main" val="2168623730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7929" y="3048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</a:rPr>
              <a:t>SELECT id, </a:t>
            </a:r>
            <a:r>
              <a:rPr lang="en-US" sz="3600" b="1" dirty="0" err="1">
                <a:solidFill>
                  <a:srgbClr val="FF0000"/>
                </a:solidFill>
              </a:rPr>
              <a:t>product_name,unit_price</a:t>
            </a:r>
            <a:endParaRPr lang="en-US" sz="3600" b="1" dirty="0">
              <a:solidFill>
                <a:srgbClr val="FF0000"/>
              </a:solidFill>
            </a:endParaRPr>
          </a:p>
          <a:p>
            <a:pPr algn="just"/>
            <a:r>
              <a:rPr lang="en-US" sz="3600" b="1" dirty="0">
                <a:solidFill>
                  <a:srgbClr val="FF0000"/>
                </a:solidFill>
              </a:rPr>
              <a:t>  FROM employee</a:t>
            </a:r>
          </a:p>
          <a:p>
            <a:pPr algn="just"/>
            <a:r>
              <a:rPr lang="en-US" sz="3600" b="1" dirty="0">
                <a:solidFill>
                  <a:srgbClr val="FF0000"/>
                </a:solidFill>
              </a:rPr>
              <a:t> WHERE </a:t>
            </a:r>
            <a:r>
              <a:rPr lang="en-US" sz="3600" b="1" dirty="0" err="1">
                <a:solidFill>
                  <a:srgbClr val="FF0000"/>
                </a:solidFill>
              </a:rPr>
              <a:t>unit_price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>
                <a:solidFill>
                  <a:srgbClr val="002060"/>
                </a:solidFill>
              </a:rPr>
              <a:t>BETWEEN</a:t>
            </a:r>
            <a:r>
              <a:rPr lang="en-US" sz="3600" b="1" dirty="0">
                <a:solidFill>
                  <a:srgbClr val="FF0000"/>
                </a:solidFill>
              </a:rPr>
              <a:t> 500 AND 900</a:t>
            </a:r>
          </a:p>
          <a:p>
            <a:pPr algn="just"/>
            <a:r>
              <a:rPr lang="en-US" sz="3600" b="1" dirty="0">
                <a:solidFill>
                  <a:srgbClr val="FF0000"/>
                </a:solidFill>
              </a:rPr>
              <a:t> ORDER BY </a:t>
            </a:r>
            <a:r>
              <a:rPr lang="en-US" sz="3600" b="1" dirty="0" err="1">
                <a:solidFill>
                  <a:srgbClr val="FF0000"/>
                </a:solidFill>
              </a:rPr>
              <a:t>unit_price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7930" y="2613124"/>
            <a:ext cx="916192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+----+--------------+------------+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| id | </a:t>
            </a:r>
            <a:r>
              <a:rPr lang="en-US" sz="2400" b="1" dirty="0" err="1">
                <a:solidFill>
                  <a:srgbClr val="C00000"/>
                </a:solidFill>
              </a:rPr>
              <a:t>product_name</a:t>
            </a:r>
            <a:r>
              <a:rPr lang="en-US" sz="2400" b="1" dirty="0">
                <a:solidFill>
                  <a:srgbClr val="C00000"/>
                </a:solidFill>
              </a:rPr>
              <a:t> | </a:t>
            </a:r>
            <a:r>
              <a:rPr lang="en-US" sz="2400" b="1" dirty="0" err="1">
                <a:solidFill>
                  <a:srgbClr val="C00000"/>
                </a:solidFill>
              </a:rPr>
              <a:t>unit_price</a:t>
            </a:r>
            <a:r>
              <a:rPr lang="en-US" sz="2400" b="1" dirty="0">
                <a:solidFill>
                  <a:srgbClr val="C00000"/>
                </a:solidFill>
              </a:rPr>
              <a:t> |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+----+--------------+------------+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|  3 | Lux          | 500        |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|  6 | Lux          | 850        |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|  4 | Lux          | 900        |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|  5 | Lux          | 900        |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+----+--------------+------------+</a:t>
            </a:r>
          </a:p>
        </p:txBody>
      </p:sp>
    </p:spTree>
    <p:extLst>
      <p:ext uri="{BB962C8B-B14F-4D97-AF65-F5344CB8AC3E}">
        <p14:creationId xmlns:p14="http://schemas.microsoft.com/office/powerpoint/2010/main" val="1780294975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65" y="-76200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+----+---------+--------+-----+-------------+------------+------------+--------------+------------+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| id | first   | last   | age | address     | city       | state      | </a:t>
            </a:r>
            <a:r>
              <a:rPr lang="en-US" sz="2000" dirty="0" err="1" smtClean="0">
                <a:solidFill>
                  <a:srgbClr val="FF0000"/>
                </a:solidFill>
              </a:rPr>
              <a:t>product_name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| </a:t>
            </a:r>
            <a:r>
              <a:rPr lang="en-US" sz="2000" dirty="0" err="1">
                <a:solidFill>
                  <a:srgbClr val="FF0000"/>
                </a:solidFill>
              </a:rPr>
              <a:t>unit_price</a:t>
            </a:r>
            <a:r>
              <a:rPr lang="en-US" sz="2000" dirty="0">
                <a:solidFill>
                  <a:srgbClr val="FF0000"/>
                </a:solidFill>
              </a:rPr>
              <a:t> |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+----+---------+--------+-----+-------------+------------+------------+--------------+------------+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|  1 | Excel   | Hello  |  12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hundred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2 | rose    | flower |  55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2000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3 | Excel   | Hello  |  12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500 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4 | Excel   | Hello  |  12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900 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5 | Excel   | Hello  |  42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900 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6 | Excel   | Hello  |  42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850 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7 | cabbage | flower |  55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2000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8 | lily    | flower |  55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2000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9 | mango   | flower |  55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2000       |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+----+---------+--------+-----+-------------+------------+------------+--------------+------------+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04522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</a:rPr>
              <a:t>SELECT id, </a:t>
            </a:r>
            <a:r>
              <a:rPr lang="en-US" sz="3600" b="1" dirty="0" err="1">
                <a:solidFill>
                  <a:srgbClr val="FF0000"/>
                </a:solidFill>
              </a:rPr>
              <a:t>product_name,unit_price</a:t>
            </a:r>
            <a:endParaRPr lang="en-US" sz="3600" b="1" dirty="0">
              <a:solidFill>
                <a:srgbClr val="FF0000"/>
              </a:solidFill>
            </a:endParaRPr>
          </a:p>
          <a:p>
            <a:pPr algn="just"/>
            <a:r>
              <a:rPr lang="en-US" sz="3600" b="1" dirty="0">
                <a:solidFill>
                  <a:srgbClr val="FF0000"/>
                </a:solidFill>
              </a:rPr>
              <a:t>  FROM employee</a:t>
            </a:r>
          </a:p>
          <a:p>
            <a:pPr algn="just"/>
            <a:r>
              <a:rPr lang="en-US" sz="3600" b="1" dirty="0">
                <a:solidFill>
                  <a:srgbClr val="FF0000"/>
                </a:solidFill>
              </a:rPr>
              <a:t> WHERE </a:t>
            </a:r>
            <a:r>
              <a:rPr lang="en-US" sz="3600" b="1" dirty="0" err="1">
                <a:solidFill>
                  <a:srgbClr val="FF0000"/>
                </a:solidFill>
              </a:rPr>
              <a:t>unit_price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</a:rPr>
              <a:t>NOT BETWEEN </a:t>
            </a:r>
            <a:r>
              <a:rPr lang="en-US" sz="3600" b="1" dirty="0" smtClean="0">
                <a:solidFill>
                  <a:srgbClr val="FF0000"/>
                </a:solidFill>
              </a:rPr>
              <a:t>500 </a:t>
            </a:r>
            <a:r>
              <a:rPr lang="en-US" sz="3600" b="1" dirty="0">
                <a:solidFill>
                  <a:srgbClr val="FF0000"/>
                </a:solidFill>
              </a:rPr>
              <a:t>AND 900</a:t>
            </a:r>
          </a:p>
          <a:p>
            <a:pPr algn="just"/>
            <a:r>
              <a:rPr lang="en-US" sz="3600" b="1" dirty="0">
                <a:solidFill>
                  <a:srgbClr val="FF0000"/>
                </a:solidFill>
              </a:rPr>
              <a:t> ORDER BY </a:t>
            </a:r>
            <a:r>
              <a:rPr lang="en-US" sz="3600" b="1" dirty="0" err="1">
                <a:solidFill>
                  <a:srgbClr val="FF0000"/>
                </a:solidFill>
              </a:rPr>
              <a:t>unit_price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7432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+----+--------------+------------+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| id | </a:t>
            </a:r>
            <a:r>
              <a:rPr lang="en-US" sz="2400" b="1" dirty="0" err="1">
                <a:solidFill>
                  <a:srgbClr val="C00000"/>
                </a:solidFill>
              </a:rPr>
              <a:t>product_name</a:t>
            </a:r>
            <a:r>
              <a:rPr lang="en-US" sz="2400" b="1" dirty="0">
                <a:solidFill>
                  <a:srgbClr val="C00000"/>
                </a:solidFill>
              </a:rPr>
              <a:t> | </a:t>
            </a:r>
            <a:r>
              <a:rPr lang="en-US" sz="2400" b="1" dirty="0" err="1">
                <a:solidFill>
                  <a:srgbClr val="C00000"/>
                </a:solidFill>
              </a:rPr>
              <a:t>unit_price</a:t>
            </a:r>
            <a:r>
              <a:rPr lang="en-US" sz="2400" b="1" dirty="0">
                <a:solidFill>
                  <a:srgbClr val="C00000"/>
                </a:solidFill>
              </a:rPr>
              <a:t> |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+----+--------------+------------+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|  2 | Lux          | 2000       |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|  7 | Lux          | 2000       |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|  8 | Lux          | 2000       |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|  9 | Lux          | 2000       |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|  1 | Lux          | hundred    |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+----+--------------+------------+</a:t>
            </a:r>
          </a:p>
        </p:txBody>
      </p:sp>
    </p:spTree>
    <p:extLst>
      <p:ext uri="{BB962C8B-B14F-4D97-AF65-F5344CB8AC3E}">
        <p14:creationId xmlns:p14="http://schemas.microsoft.com/office/powerpoint/2010/main" val="3345386380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1376" y="0"/>
            <a:ext cx="91753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>
                <a:solidFill>
                  <a:srgbClr val="C00000"/>
                </a:solidFill>
                <a:latin typeface="Source Sans Pro Black" pitchFamily="34" charset="0"/>
              </a:rPr>
              <a:t>IN Keyword </a:t>
            </a:r>
          </a:p>
        </p:txBody>
      </p:sp>
      <p:sp>
        <p:nvSpPr>
          <p:cNvPr id="3" name="Rectangle 2"/>
          <p:cNvSpPr/>
          <p:nvPr/>
        </p:nvSpPr>
        <p:spPr>
          <a:xfrm>
            <a:off x="-40342" y="1295400"/>
            <a:ext cx="9184341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000" b="1" dirty="0">
                <a:solidFill>
                  <a:srgbClr val="002060"/>
                </a:solidFill>
              </a:rPr>
              <a:t>The </a:t>
            </a:r>
            <a:r>
              <a:rPr lang="en-US" sz="5000" b="1" dirty="0">
                <a:solidFill>
                  <a:srgbClr val="FF0000"/>
                </a:solidFill>
              </a:rPr>
              <a:t>IN</a:t>
            </a:r>
            <a:r>
              <a:rPr lang="en-US" sz="5000" b="1" dirty="0">
                <a:solidFill>
                  <a:srgbClr val="002060"/>
                </a:solidFill>
              </a:rPr>
              <a:t> keyword is used to specify a list of values which must be matched with the record values. In other words it is used to compare a column with more than one value. It is similar to an </a:t>
            </a:r>
            <a:r>
              <a:rPr lang="en-US" sz="5000" b="1" dirty="0">
                <a:solidFill>
                  <a:srgbClr val="FF0000"/>
                </a:solidFill>
              </a:rPr>
              <a:t>OR</a:t>
            </a:r>
            <a:r>
              <a:rPr lang="en-US" sz="5000" b="1" dirty="0">
                <a:solidFill>
                  <a:srgbClr val="002060"/>
                </a:solidFill>
              </a:rPr>
              <a:t> condition.</a:t>
            </a:r>
          </a:p>
        </p:txBody>
      </p:sp>
    </p:spTree>
    <p:extLst>
      <p:ext uri="{BB962C8B-B14F-4D97-AF65-F5344CB8AC3E}">
        <p14:creationId xmlns:p14="http://schemas.microsoft.com/office/powerpoint/2010/main" val="2588941064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65" y="-76200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+----+---------+--------+-----+-------------+------------+------------+--------------+------------+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| id | first   | last   | age | address     | city       | state      | </a:t>
            </a:r>
            <a:r>
              <a:rPr lang="en-US" sz="2000" dirty="0" err="1" smtClean="0">
                <a:solidFill>
                  <a:srgbClr val="FF0000"/>
                </a:solidFill>
              </a:rPr>
              <a:t>product_name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| </a:t>
            </a:r>
            <a:r>
              <a:rPr lang="en-US" sz="2000" dirty="0" err="1">
                <a:solidFill>
                  <a:srgbClr val="FF0000"/>
                </a:solidFill>
              </a:rPr>
              <a:t>unit_price</a:t>
            </a:r>
            <a:r>
              <a:rPr lang="en-US" sz="2000" dirty="0">
                <a:solidFill>
                  <a:srgbClr val="FF0000"/>
                </a:solidFill>
              </a:rPr>
              <a:t> |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+----+---------+--------+-----+-------------+------------+------------+--------------+------------+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|  1 | Excel   | Hello  |  12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hundred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2 | rose    | flower |  55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2000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3 | Excel   | Hello  |  12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500 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4 | Excel   | Hello  |  12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900 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5 | Excel   | Hello  |  42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900 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6 | Excel   | Hello  |  42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850 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7 | cabbage | flower |  55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2000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8 | lily    | flower |  55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2000       |</a:t>
            </a:r>
          </a:p>
          <a:p>
            <a:r>
              <a:rPr lang="en-US" sz="2000" dirty="0">
                <a:solidFill>
                  <a:srgbClr val="FF0000"/>
                </a:solidFill>
              </a:rPr>
              <a:t>|  9 | mango   | flower |  55 | </a:t>
            </a:r>
            <a:r>
              <a:rPr lang="en-US" sz="2000" dirty="0" err="1">
                <a:solidFill>
                  <a:srgbClr val="FF0000"/>
                </a:solidFill>
              </a:rPr>
              <a:t>thiruvattar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marthandam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err="1">
                <a:solidFill>
                  <a:srgbClr val="FF0000"/>
                </a:solidFill>
              </a:rPr>
              <a:t>tamil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nadu</a:t>
            </a:r>
            <a:r>
              <a:rPr lang="en-US" sz="2000" dirty="0">
                <a:solidFill>
                  <a:srgbClr val="FF0000"/>
                </a:solidFill>
              </a:rPr>
              <a:t> | </a:t>
            </a:r>
            <a:r>
              <a:rPr lang="en-US" sz="2000" dirty="0" smtClean="0">
                <a:solidFill>
                  <a:srgbClr val="FF0000"/>
                </a:solidFill>
              </a:rPr>
              <a:t>Lux| </a:t>
            </a:r>
            <a:r>
              <a:rPr lang="en-US" sz="2000" dirty="0">
                <a:solidFill>
                  <a:srgbClr val="FF0000"/>
                </a:solidFill>
              </a:rPr>
              <a:t>2000       |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+----+---------+--------+-----+-------------+------------+------------+--------------+------------+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13728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46" y="381000"/>
            <a:ext cx="913055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>
                <a:solidFill>
                  <a:srgbClr val="FF0000"/>
                </a:solidFill>
              </a:rPr>
              <a:t>SELECT id, first FROM employee WHERE last </a:t>
            </a:r>
            <a:r>
              <a:rPr lang="en-US" sz="7200" b="1" dirty="0">
                <a:solidFill>
                  <a:srgbClr val="002060"/>
                </a:solidFill>
              </a:rPr>
              <a:t>IN</a:t>
            </a:r>
            <a:r>
              <a:rPr lang="en-US" sz="7200" b="1" dirty="0">
                <a:solidFill>
                  <a:srgbClr val="FF0000"/>
                </a:solidFill>
              </a:rPr>
              <a:t> (“flower ”, “Hello ”);</a:t>
            </a:r>
          </a:p>
        </p:txBody>
      </p:sp>
    </p:spTree>
    <p:extLst>
      <p:ext uri="{BB962C8B-B14F-4D97-AF65-F5344CB8AC3E}">
        <p14:creationId xmlns:p14="http://schemas.microsoft.com/office/powerpoint/2010/main" val="498235470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412" y="-17929"/>
            <a:ext cx="912158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+----+---------+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id | first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+----+---------+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1 | Excel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2 | rose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3 | Excel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4 | Excel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5 | Excel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6 | Excel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7 | cabbage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8 | lily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9 | mango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+----+---------+</a:t>
            </a:r>
          </a:p>
        </p:txBody>
      </p:sp>
    </p:spTree>
    <p:extLst>
      <p:ext uri="{BB962C8B-B14F-4D97-AF65-F5344CB8AC3E}">
        <p14:creationId xmlns:p14="http://schemas.microsoft.com/office/powerpoint/2010/main" val="625070674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46" y="381000"/>
            <a:ext cx="913055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>
                <a:solidFill>
                  <a:srgbClr val="FF0000"/>
                </a:solidFill>
              </a:rPr>
              <a:t>SELECT id, first FROM employee WHERE last </a:t>
            </a:r>
            <a:r>
              <a:rPr lang="en-US" sz="7200" b="1" dirty="0">
                <a:solidFill>
                  <a:srgbClr val="002060"/>
                </a:solidFill>
              </a:rPr>
              <a:t>IN</a:t>
            </a:r>
            <a:r>
              <a:rPr lang="en-US" sz="7200" b="1" dirty="0">
                <a:solidFill>
                  <a:srgbClr val="FF0000"/>
                </a:solidFill>
              </a:rPr>
              <a:t> (“flower </a:t>
            </a:r>
            <a:r>
              <a:rPr lang="en-US" sz="7200" b="1" dirty="0" smtClean="0">
                <a:solidFill>
                  <a:srgbClr val="FF0000"/>
                </a:solidFill>
              </a:rPr>
              <a:t>”);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96246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8966" y="69520"/>
            <a:ext cx="915296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+----+---------+</a:t>
            </a:r>
          </a:p>
          <a:p>
            <a:r>
              <a:rPr lang="en-US" sz="5400" b="1" dirty="0">
                <a:solidFill>
                  <a:srgbClr val="C00000"/>
                </a:solidFill>
              </a:rPr>
              <a:t>| id | first   |</a:t>
            </a:r>
          </a:p>
          <a:p>
            <a:r>
              <a:rPr lang="en-US" sz="5400" b="1" dirty="0">
                <a:solidFill>
                  <a:srgbClr val="C00000"/>
                </a:solidFill>
              </a:rPr>
              <a:t>+----+---------+</a:t>
            </a:r>
          </a:p>
          <a:p>
            <a:r>
              <a:rPr lang="en-US" sz="5400" b="1" dirty="0">
                <a:solidFill>
                  <a:srgbClr val="C00000"/>
                </a:solidFill>
              </a:rPr>
              <a:t>|  2 | rose    |</a:t>
            </a:r>
          </a:p>
          <a:p>
            <a:r>
              <a:rPr lang="en-US" sz="5400" b="1" dirty="0">
                <a:solidFill>
                  <a:srgbClr val="C00000"/>
                </a:solidFill>
              </a:rPr>
              <a:t>|  7 | cabbage |</a:t>
            </a:r>
          </a:p>
          <a:p>
            <a:r>
              <a:rPr lang="en-US" sz="5400" b="1" dirty="0">
                <a:solidFill>
                  <a:srgbClr val="C00000"/>
                </a:solidFill>
              </a:rPr>
              <a:t>|  8 | lily    |</a:t>
            </a:r>
          </a:p>
          <a:p>
            <a:r>
              <a:rPr lang="en-US" sz="5400" b="1" dirty="0">
                <a:solidFill>
                  <a:srgbClr val="C00000"/>
                </a:solidFill>
              </a:rPr>
              <a:t>|  9 | mango   |</a:t>
            </a:r>
          </a:p>
          <a:p>
            <a:r>
              <a:rPr lang="en-US" sz="5400" b="1" dirty="0">
                <a:solidFill>
                  <a:srgbClr val="C00000"/>
                </a:solidFill>
              </a:rPr>
              <a:t>+----+---------+</a:t>
            </a:r>
          </a:p>
        </p:txBody>
      </p:sp>
    </p:spTree>
    <p:extLst>
      <p:ext uri="{BB962C8B-B14F-4D97-AF65-F5344CB8AC3E}">
        <p14:creationId xmlns:p14="http://schemas.microsoft.com/office/powerpoint/2010/main" val="12797743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>
                <a:solidFill>
                  <a:srgbClr val="C00000"/>
                </a:solidFill>
                <a:latin typeface="Source Sans Pro Black" pitchFamily="34" charset="0"/>
              </a:rPr>
              <a:t>ORDER BY clause </a:t>
            </a:r>
          </a:p>
        </p:txBody>
      </p:sp>
      <p:sp>
        <p:nvSpPr>
          <p:cNvPr id="3" name="Rectangle 2"/>
          <p:cNvSpPr/>
          <p:nvPr/>
        </p:nvSpPr>
        <p:spPr>
          <a:xfrm>
            <a:off x="4482" y="990600"/>
            <a:ext cx="913951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002060"/>
                </a:solidFill>
              </a:rPr>
              <a:t>The </a:t>
            </a:r>
            <a:r>
              <a:rPr lang="en-US" sz="4000" b="1" dirty="0">
                <a:solidFill>
                  <a:srgbClr val="FF0000"/>
                </a:solidFill>
              </a:rPr>
              <a:t>ORDER BY </a:t>
            </a:r>
            <a:r>
              <a:rPr lang="en-US" sz="4000" b="1" dirty="0">
                <a:solidFill>
                  <a:srgbClr val="002060"/>
                </a:solidFill>
              </a:rPr>
              <a:t>clause in SQL is used to sort the data in either ascending or descending based on one or more columns.</a:t>
            </a:r>
          </a:p>
          <a:p>
            <a:pPr algn="just"/>
            <a:r>
              <a:rPr lang="en-US" sz="4000" b="1" dirty="0">
                <a:solidFill>
                  <a:srgbClr val="002060"/>
                </a:solidFill>
              </a:rPr>
              <a:t>1. By default </a:t>
            </a:r>
            <a:r>
              <a:rPr lang="en-US" sz="4000" b="1" dirty="0">
                <a:solidFill>
                  <a:srgbClr val="FF0000"/>
                </a:solidFill>
              </a:rPr>
              <a:t>ORDER BY </a:t>
            </a:r>
            <a:r>
              <a:rPr lang="en-US" sz="4000" b="1" dirty="0">
                <a:solidFill>
                  <a:srgbClr val="002060"/>
                </a:solidFill>
              </a:rPr>
              <a:t>sorts the data in </a:t>
            </a:r>
            <a:r>
              <a:rPr lang="en-US" sz="4000" b="1" dirty="0">
                <a:solidFill>
                  <a:srgbClr val="FF0000"/>
                </a:solidFill>
              </a:rPr>
              <a:t>ascending order</a:t>
            </a:r>
            <a:r>
              <a:rPr lang="en-US" sz="4000" b="1" dirty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en-US" sz="4000" b="1" dirty="0">
                <a:solidFill>
                  <a:srgbClr val="002060"/>
                </a:solidFill>
              </a:rPr>
              <a:t>2. We can use the keyword </a:t>
            </a:r>
            <a:r>
              <a:rPr lang="en-US" sz="4000" b="1" dirty="0">
                <a:solidFill>
                  <a:srgbClr val="FF0000"/>
                </a:solidFill>
              </a:rPr>
              <a:t>DESC</a:t>
            </a:r>
            <a:r>
              <a:rPr lang="en-US" sz="4000" b="1" dirty="0">
                <a:solidFill>
                  <a:srgbClr val="002060"/>
                </a:solidFill>
              </a:rPr>
              <a:t> to sort the data in descending order and the keyword </a:t>
            </a:r>
            <a:r>
              <a:rPr lang="en-US" sz="4000" b="1" dirty="0">
                <a:solidFill>
                  <a:srgbClr val="FF0000"/>
                </a:solidFill>
              </a:rPr>
              <a:t>ASC</a:t>
            </a:r>
            <a:r>
              <a:rPr lang="en-US" sz="4000" b="1" dirty="0">
                <a:solidFill>
                  <a:srgbClr val="002060"/>
                </a:solidFill>
              </a:rPr>
              <a:t> to sort in ascending order.</a:t>
            </a:r>
          </a:p>
        </p:txBody>
      </p:sp>
    </p:spTree>
    <p:extLst>
      <p:ext uri="{BB962C8B-B14F-4D97-AF65-F5344CB8AC3E}">
        <p14:creationId xmlns:p14="http://schemas.microsoft.com/office/powerpoint/2010/main" val="1858087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200" b="1" dirty="0">
                <a:solidFill>
                  <a:srgbClr val="002060"/>
                </a:solidFill>
              </a:rPr>
              <a:t>The various processing skills of SQL are :</a:t>
            </a:r>
          </a:p>
          <a:p>
            <a:pPr indent="-342900" algn="just">
              <a:buAutoNum type="arabicPeriod"/>
            </a:pPr>
            <a:r>
              <a:rPr lang="en-US" sz="4200" b="1" dirty="0">
                <a:solidFill>
                  <a:srgbClr val="FF0000"/>
                </a:solidFill>
              </a:rPr>
              <a:t>Data Definition Language (DDL) : </a:t>
            </a:r>
          </a:p>
          <a:p>
            <a:pPr algn="just"/>
            <a:r>
              <a:rPr lang="en-US" sz="4200" dirty="0">
                <a:solidFill>
                  <a:srgbClr val="002060"/>
                </a:solidFill>
              </a:rPr>
              <a:t>The SQL DDL provides commands for defining relation schemas (structure), deleting relations, creating indexes and modifying relation schemas.</a:t>
            </a:r>
          </a:p>
          <a:p>
            <a:pPr algn="just"/>
            <a:r>
              <a:rPr lang="en-US" sz="4200" b="1" dirty="0">
                <a:solidFill>
                  <a:srgbClr val="FF0000"/>
                </a:solidFill>
              </a:rPr>
              <a:t>2. Data Manipulation Language (DML) : </a:t>
            </a:r>
          </a:p>
          <a:p>
            <a:pPr algn="just"/>
            <a:r>
              <a:rPr lang="en-US" sz="4200" dirty="0">
                <a:solidFill>
                  <a:srgbClr val="002060"/>
                </a:solidFill>
              </a:rPr>
              <a:t>The SQL DML includes commands to insert, delete, and modify tuples in the database.</a:t>
            </a:r>
          </a:p>
        </p:txBody>
      </p:sp>
    </p:spTree>
    <p:extLst>
      <p:ext uri="{BB962C8B-B14F-4D97-AF65-F5344CB8AC3E}">
        <p14:creationId xmlns:p14="http://schemas.microsoft.com/office/powerpoint/2010/main" val="2168623730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340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b="1" smtClean="0">
                <a:solidFill>
                  <a:srgbClr val="FF0000"/>
                </a:solidFill>
              </a:rPr>
              <a:t>create table mouse</a:t>
            </a:r>
          </a:p>
          <a:p>
            <a:pPr algn="just"/>
            <a:r>
              <a:rPr lang="en-US" sz="4400" b="1" smtClean="0">
                <a:solidFill>
                  <a:srgbClr val="FF0000"/>
                </a:solidFill>
              </a:rPr>
              <a:t>(id int(11) unsigned auto_increment primary key not null,</a:t>
            </a:r>
          </a:p>
          <a:p>
            <a:pPr algn="just"/>
            <a:r>
              <a:rPr lang="en-US" sz="4400" b="1" smtClean="0">
                <a:solidFill>
                  <a:srgbClr val="FF0000"/>
                </a:solidFill>
              </a:rPr>
              <a:t>name varchar(15) not null,</a:t>
            </a:r>
          </a:p>
          <a:p>
            <a:pPr algn="just"/>
            <a:r>
              <a:rPr lang="en-US" sz="4400" b="1" smtClean="0">
                <a:solidFill>
                  <a:srgbClr val="FF0000"/>
                </a:solidFill>
              </a:rPr>
              <a:t> age varchar(20) not null,</a:t>
            </a:r>
          </a:p>
          <a:p>
            <a:pPr algn="just"/>
            <a:r>
              <a:rPr lang="en-US" sz="4400" b="1" smtClean="0">
                <a:solidFill>
                  <a:srgbClr val="FF0000"/>
                </a:solidFill>
              </a:rPr>
              <a:t> gender varchar(3)not null);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36908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482" y="0"/>
            <a:ext cx="914848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id | name   | age | gender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1 | Excel  | 23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2 | </a:t>
            </a:r>
            <a:r>
              <a:rPr lang="en-US" sz="3200" b="1" dirty="0" err="1">
                <a:solidFill>
                  <a:srgbClr val="C00000"/>
                </a:solidFill>
              </a:rPr>
              <a:t>athira</a:t>
            </a:r>
            <a:r>
              <a:rPr lang="en-US" sz="3200" b="1" dirty="0">
                <a:solidFill>
                  <a:srgbClr val="C00000"/>
                </a:solidFill>
              </a:rPr>
              <a:t>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3 | </a:t>
            </a:r>
            <a:r>
              <a:rPr lang="en-US" sz="3200" b="1" dirty="0" err="1">
                <a:solidFill>
                  <a:srgbClr val="C00000"/>
                </a:solidFill>
              </a:rPr>
              <a:t>eric</a:t>
            </a:r>
            <a:r>
              <a:rPr lang="en-US" sz="3200" b="1" dirty="0">
                <a:solidFill>
                  <a:srgbClr val="C00000"/>
                </a:solidFill>
              </a:rPr>
              <a:t>   | 17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4 | </a:t>
            </a:r>
            <a:r>
              <a:rPr lang="en-US" sz="3200" b="1" dirty="0" err="1">
                <a:solidFill>
                  <a:srgbClr val="C00000"/>
                </a:solidFill>
              </a:rPr>
              <a:t>akshay</a:t>
            </a:r>
            <a:r>
              <a:rPr lang="en-US" sz="3200" b="1" dirty="0">
                <a:solidFill>
                  <a:srgbClr val="C00000"/>
                </a:solidFill>
              </a:rPr>
              <a:t> | 17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5 | </a:t>
            </a:r>
            <a:r>
              <a:rPr lang="en-US" sz="3200" b="1" dirty="0" err="1">
                <a:solidFill>
                  <a:srgbClr val="C00000"/>
                </a:solidFill>
              </a:rPr>
              <a:t>viji</a:t>
            </a:r>
            <a:r>
              <a:rPr lang="en-US" sz="32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6 | </a:t>
            </a:r>
            <a:r>
              <a:rPr lang="en-US" sz="3200" b="1" dirty="0" err="1">
                <a:solidFill>
                  <a:srgbClr val="C00000"/>
                </a:solidFill>
              </a:rPr>
              <a:t>kala</a:t>
            </a:r>
            <a:r>
              <a:rPr lang="en-US" sz="32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7 | mala   | 18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8 | </a:t>
            </a:r>
            <a:r>
              <a:rPr lang="en-US" sz="3200" b="1" dirty="0" err="1">
                <a:solidFill>
                  <a:srgbClr val="C00000"/>
                </a:solidFill>
              </a:rPr>
              <a:t>femi</a:t>
            </a:r>
            <a:r>
              <a:rPr lang="en-US" sz="3200" b="1" dirty="0">
                <a:solidFill>
                  <a:srgbClr val="C00000"/>
                </a:solidFill>
              </a:rPr>
              <a:t>   | 18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9 | </a:t>
            </a:r>
            <a:r>
              <a:rPr lang="en-US" sz="3200" b="1" dirty="0" err="1">
                <a:solidFill>
                  <a:srgbClr val="C00000"/>
                </a:solidFill>
              </a:rPr>
              <a:t>ramesh</a:t>
            </a:r>
            <a:r>
              <a:rPr lang="en-US" sz="3200" b="1" dirty="0">
                <a:solidFill>
                  <a:srgbClr val="C00000"/>
                </a:solidFill>
              </a:rPr>
              <a:t> | 98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</p:txBody>
      </p:sp>
    </p:spTree>
    <p:extLst>
      <p:ext uri="{BB962C8B-B14F-4D97-AF65-F5344CB8AC3E}">
        <p14:creationId xmlns:p14="http://schemas.microsoft.com/office/powerpoint/2010/main" val="2762311503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8966" y="0"/>
            <a:ext cx="9152965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select * from mouse order by name;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id | name   | age | gender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4 | </a:t>
            </a:r>
            <a:r>
              <a:rPr lang="en-US" sz="3200" b="1" dirty="0" err="1">
                <a:solidFill>
                  <a:srgbClr val="C00000"/>
                </a:solidFill>
              </a:rPr>
              <a:t>akshay</a:t>
            </a:r>
            <a:r>
              <a:rPr lang="en-US" sz="3200" b="1" dirty="0">
                <a:solidFill>
                  <a:srgbClr val="C00000"/>
                </a:solidFill>
              </a:rPr>
              <a:t> | 17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2 | </a:t>
            </a:r>
            <a:r>
              <a:rPr lang="en-US" sz="3200" b="1" dirty="0" err="1">
                <a:solidFill>
                  <a:srgbClr val="C00000"/>
                </a:solidFill>
              </a:rPr>
              <a:t>athira</a:t>
            </a:r>
            <a:r>
              <a:rPr lang="en-US" sz="3200" b="1" dirty="0">
                <a:solidFill>
                  <a:srgbClr val="C00000"/>
                </a:solidFill>
              </a:rPr>
              <a:t>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3 | </a:t>
            </a:r>
            <a:r>
              <a:rPr lang="en-US" sz="3200" b="1" dirty="0" err="1">
                <a:solidFill>
                  <a:srgbClr val="C00000"/>
                </a:solidFill>
              </a:rPr>
              <a:t>eric</a:t>
            </a:r>
            <a:r>
              <a:rPr lang="en-US" sz="3200" b="1" dirty="0">
                <a:solidFill>
                  <a:srgbClr val="C00000"/>
                </a:solidFill>
              </a:rPr>
              <a:t>   | 17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1 | Excel  | 23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8 | </a:t>
            </a:r>
            <a:r>
              <a:rPr lang="en-US" sz="3200" b="1" dirty="0" err="1">
                <a:solidFill>
                  <a:srgbClr val="C00000"/>
                </a:solidFill>
              </a:rPr>
              <a:t>femi</a:t>
            </a:r>
            <a:r>
              <a:rPr lang="en-US" sz="3200" b="1" dirty="0">
                <a:solidFill>
                  <a:srgbClr val="C00000"/>
                </a:solidFill>
              </a:rPr>
              <a:t>   | 18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6 | </a:t>
            </a:r>
            <a:r>
              <a:rPr lang="en-US" sz="3200" b="1" dirty="0" err="1">
                <a:solidFill>
                  <a:srgbClr val="C00000"/>
                </a:solidFill>
              </a:rPr>
              <a:t>kala</a:t>
            </a:r>
            <a:r>
              <a:rPr lang="en-US" sz="32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7 | mala   | 18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9 | </a:t>
            </a:r>
            <a:r>
              <a:rPr lang="en-US" sz="3200" b="1" dirty="0" err="1">
                <a:solidFill>
                  <a:srgbClr val="C00000"/>
                </a:solidFill>
              </a:rPr>
              <a:t>ramesh</a:t>
            </a:r>
            <a:r>
              <a:rPr lang="en-US" sz="3200" b="1" dirty="0">
                <a:solidFill>
                  <a:srgbClr val="C00000"/>
                </a:solidFill>
              </a:rPr>
              <a:t> | 98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5 | </a:t>
            </a:r>
            <a:r>
              <a:rPr lang="en-US" sz="3200" b="1" dirty="0" err="1">
                <a:solidFill>
                  <a:srgbClr val="C00000"/>
                </a:solidFill>
              </a:rPr>
              <a:t>viji</a:t>
            </a:r>
            <a:r>
              <a:rPr lang="en-US" sz="32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</p:txBody>
      </p:sp>
    </p:spTree>
    <p:extLst>
      <p:ext uri="{BB962C8B-B14F-4D97-AF65-F5344CB8AC3E}">
        <p14:creationId xmlns:p14="http://schemas.microsoft.com/office/powerpoint/2010/main" val="2472578879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>
                <a:solidFill>
                  <a:srgbClr val="C00000"/>
                </a:solidFill>
                <a:latin typeface="Source Sans Pro Black" pitchFamily="34" charset="0"/>
              </a:rPr>
              <a:t>WHERE clause </a:t>
            </a:r>
          </a:p>
        </p:txBody>
      </p:sp>
      <p:sp>
        <p:nvSpPr>
          <p:cNvPr id="3" name="Rectangle 2"/>
          <p:cNvSpPr/>
          <p:nvPr/>
        </p:nvSpPr>
        <p:spPr>
          <a:xfrm>
            <a:off x="-26894" y="1200329"/>
            <a:ext cx="917089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>
                <a:solidFill>
                  <a:srgbClr val="002060"/>
                </a:solidFill>
              </a:rPr>
              <a:t>The </a:t>
            </a:r>
            <a:r>
              <a:rPr lang="en-US" sz="6600" b="1" dirty="0">
                <a:solidFill>
                  <a:srgbClr val="FF0000"/>
                </a:solidFill>
              </a:rPr>
              <a:t>WHERE</a:t>
            </a:r>
            <a:r>
              <a:rPr lang="en-US" sz="6600" b="1" dirty="0">
                <a:solidFill>
                  <a:srgbClr val="002060"/>
                </a:solidFill>
              </a:rPr>
              <a:t> clause is used to filter the records. It helps to extract only those records which satisfy a given condition. </a:t>
            </a:r>
          </a:p>
        </p:txBody>
      </p:sp>
    </p:spTree>
    <p:extLst>
      <p:ext uri="{BB962C8B-B14F-4D97-AF65-F5344CB8AC3E}">
        <p14:creationId xmlns:p14="http://schemas.microsoft.com/office/powerpoint/2010/main" val="388881745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482" y="0"/>
            <a:ext cx="914848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id | name   | age | gender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1 | Excel  | 23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2 | </a:t>
            </a:r>
            <a:r>
              <a:rPr lang="en-US" sz="3200" b="1" dirty="0" err="1">
                <a:solidFill>
                  <a:srgbClr val="C00000"/>
                </a:solidFill>
              </a:rPr>
              <a:t>athira</a:t>
            </a:r>
            <a:r>
              <a:rPr lang="en-US" sz="3200" b="1" dirty="0">
                <a:solidFill>
                  <a:srgbClr val="C00000"/>
                </a:solidFill>
              </a:rPr>
              <a:t>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3 | </a:t>
            </a:r>
            <a:r>
              <a:rPr lang="en-US" sz="3200" b="1" dirty="0" err="1">
                <a:solidFill>
                  <a:srgbClr val="C00000"/>
                </a:solidFill>
              </a:rPr>
              <a:t>eric</a:t>
            </a:r>
            <a:r>
              <a:rPr lang="en-US" sz="3200" b="1" dirty="0">
                <a:solidFill>
                  <a:srgbClr val="C00000"/>
                </a:solidFill>
              </a:rPr>
              <a:t>   | 17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4 | </a:t>
            </a:r>
            <a:r>
              <a:rPr lang="en-US" sz="3200" b="1" dirty="0" err="1">
                <a:solidFill>
                  <a:srgbClr val="C00000"/>
                </a:solidFill>
              </a:rPr>
              <a:t>akshay</a:t>
            </a:r>
            <a:r>
              <a:rPr lang="en-US" sz="3200" b="1" dirty="0">
                <a:solidFill>
                  <a:srgbClr val="C00000"/>
                </a:solidFill>
              </a:rPr>
              <a:t> | 17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5 | </a:t>
            </a:r>
            <a:r>
              <a:rPr lang="en-US" sz="3200" b="1" dirty="0" err="1">
                <a:solidFill>
                  <a:srgbClr val="C00000"/>
                </a:solidFill>
              </a:rPr>
              <a:t>viji</a:t>
            </a:r>
            <a:r>
              <a:rPr lang="en-US" sz="32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6 | </a:t>
            </a:r>
            <a:r>
              <a:rPr lang="en-US" sz="3200" b="1" dirty="0" err="1">
                <a:solidFill>
                  <a:srgbClr val="C00000"/>
                </a:solidFill>
              </a:rPr>
              <a:t>kala</a:t>
            </a:r>
            <a:r>
              <a:rPr lang="en-US" sz="32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7 | mala   | 18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8 | </a:t>
            </a:r>
            <a:r>
              <a:rPr lang="en-US" sz="3200" b="1" dirty="0" err="1">
                <a:solidFill>
                  <a:srgbClr val="C00000"/>
                </a:solidFill>
              </a:rPr>
              <a:t>femi</a:t>
            </a:r>
            <a:r>
              <a:rPr lang="en-US" sz="3200" b="1" dirty="0">
                <a:solidFill>
                  <a:srgbClr val="C00000"/>
                </a:solidFill>
              </a:rPr>
              <a:t>   | 18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9 | </a:t>
            </a:r>
            <a:r>
              <a:rPr lang="en-US" sz="3200" b="1" dirty="0" err="1">
                <a:solidFill>
                  <a:srgbClr val="C00000"/>
                </a:solidFill>
              </a:rPr>
              <a:t>ramesh</a:t>
            </a:r>
            <a:r>
              <a:rPr lang="en-US" sz="3200" b="1" dirty="0">
                <a:solidFill>
                  <a:srgbClr val="C00000"/>
                </a:solidFill>
              </a:rPr>
              <a:t> | 98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</p:txBody>
      </p:sp>
    </p:spTree>
    <p:extLst>
      <p:ext uri="{BB962C8B-B14F-4D97-AF65-F5344CB8AC3E}">
        <p14:creationId xmlns:p14="http://schemas.microsoft.com/office/powerpoint/2010/main" val="3669919966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select </a:t>
            </a:r>
            <a:r>
              <a:rPr lang="en-US" sz="3200" b="1" dirty="0">
                <a:solidFill>
                  <a:srgbClr val="C00000"/>
                </a:solidFill>
              </a:rPr>
              <a:t>* from mouse where </a:t>
            </a:r>
            <a:r>
              <a:rPr lang="en-US" sz="3200" b="1" dirty="0">
                <a:solidFill>
                  <a:srgbClr val="FF0000"/>
                </a:solidFill>
              </a:rPr>
              <a:t>age</a:t>
            </a:r>
            <a:r>
              <a:rPr lang="en-US" sz="3200" b="1" dirty="0">
                <a:solidFill>
                  <a:srgbClr val="C00000"/>
                </a:solidFill>
              </a:rPr>
              <a:t>&gt;=18 </a:t>
            </a:r>
            <a:r>
              <a:rPr lang="en-US" sz="3200" b="1" dirty="0">
                <a:solidFill>
                  <a:srgbClr val="002060"/>
                </a:solidFill>
              </a:rPr>
              <a:t>order by </a:t>
            </a:r>
            <a:r>
              <a:rPr lang="en-US" sz="3200" b="1" dirty="0">
                <a:solidFill>
                  <a:srgbClr val="C00000"/>
                </a:solidFill>
              </a:rPr>
              <a:t>name;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id | name   | age | gender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1 | Excel  | 23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8 | </a:t>
            </a:r>
            <a:r>
              <a:rPr lang="en-US" sz="3200" b="1" dirty="0" err="1">
                <a:solidFill>
                  <a:srgbClr val="C00000"/>
                </a:solidFill>
              </a:rPr>
              <a:t>femi</a:t>
            </a:r>
            <a:r>
              <a:rPr lang="en-US" sz="3200" b="1" dirty="0">
                <a:solidFill>
                  <a:srgbClr val="C00000"/>
                </a:solidFill>
              </a:rPr>
              <a:t>   | 18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7 | mala   | 18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9 | </a:t>
            </a:r>
            <a:r>
              <a:rPr lang="en-US" sz="3200" b="1" dirty="0" err="1">
                <a:solidFill>
                  <a:srgbClr val="C00000"/>
                </a:solidFill>
              </a:rPr>
              <a:t>ramesh</a:t>
            </a:r>
            <a:r>
              <a:rPr lang="en-US" sz="3200" b="1" dirty="0">
                <a:solidFill>
                  <a:srgbClr val="C00000"/>
                </a:solidFill>
              </a:rPr>
              <a:t> | 98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</p:txBody>
      </p:sp>
    </p:spTree>
    <p:extLst>
      <p:ext uri="{BB962C8B-B14F-4D97-AF65-F5344CB8AC3E}">
        <p14:creationId xmlns:p14="http://schemas.microsoft.com/office/powerpoint/2010/main" val="966396982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482" y="0"/>
            <a:ext cx="914848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id | name   | age | gender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1 | Excel  | 23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2 | </a:t>
            </a:r>
            <a:r>
              <a:rPr lang="en-US" sz="3200" b="1" dirty="0" err="1">
                <a:solidFill>
                  <a:srgbClr val="C00000"/>
                </a:solidFill>
              </a:rPr>
              <a:t>athira</a:t>
            </a:r>
            <a:r>
              <a:rPr lang="en-US" sz="3200" b="1" dirty="0">
                <a:solidFill>
                  <a:srgbClr val="C00000"/>
                </a:solidFill>
              </a:rPr>
              <a:t>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3 | </a:t>
            </a:r>
            <a:r>
              <a:rPr lang="en-US" sz="3200" b="1" dirty="0" err="1">
                <a:solidFill>
                  <a:srgbClr val="C00000"/>
                </a:solidFill>
              </a:rPr>
              <a:t>eric</a:t>
            </a:r>
            <a:r>
              <a:rPr lang="en-US" sz="3200" b="1" dirty="0">
                <a:solidFill>
                  <a:srgbClr val="C00000"/>
                </a:solidFill>
              </a:rPr>
              <a:t>   | 17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4 | </a:t>
            </a:r>
            <a:r>
              <a:rPr lang="en-US" sz="3200" b="1" dirty="0" err="1">
                <a:solidFill>
                  <a:srgbClr val="C00000"/>
                </a:solidFill>
              </a:rPr>
              <a:t>akshay</a:t>
            </a:r>
            <a:r>
              <a:rPr lang="en-US" sz="3200" b="1" dirty="0">
                <a:solidFill>
                  <a:srgbClr val="C00000"/>
                </a:solidFill>
              </a:rPr>
              <a:t> | 17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5 | </a:t>
            </a:r>
            <a:r>
              <a:rPr lang="en-US" sz="3200" b="1" dirty="0" err="1">
                <a:solidFill>
                  <a:srgbClr val="C00000"/>
                </a:solidFill>
              </a:rPr>
              <a:t>viji</a:t>
            </a:r>
            <a:r>
              <a:rPr lang="en-US" sz="32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6 | </a:t>
            </a:r>
            <a:r>
              <a:rPr lang="en-US" sz="3200" b="1" dirty="0" err="1">
                <a:solidFill>
                  <a:srgbClr val="C00000"/>
                </a:solidFill>
              </a:rPr>
              <a:t>kala</a:t>
            </a:r>
            <a:r>
              <a:rPr lang="en-US" sz="32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7 | mala   | 18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8 | </a:t>
            </a:r>
            <a:r>
              <a:rPr lang="en-US" sz="3200" b="1" dirty="0" err="1">
                <a:solidFill>
                  <a:srgbClr val="C00000"/>
                </a:solidFill>
              </a:rPr>
              <a:t>femi</a:t>
            </a:r>
            <a:r>
              <a:rPr lang="en-US" sz="3200" b="1" dirty="0">
                <a:solidFill>
                  <a:srgbClr val="C00000"/>
                </a:solidFill>
              </a:rPr>
              <a:t>   | 18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9 | </a:t>
            </a:r>
            <a:r>
              <a:rPr lang="en-US" sz="3200" b="1" dirty="0" err="1">
                <a:solidFill>
                  <a:srgbClr val="C00000"/>
                </a:solidFill>
              </a:rPr>
              <a:t>ramesh</a:t>
            </a:r>
            <a:r>
              <a:rPr lang="en-US" sz="3200" b="1" dirty="0">
                <a:solidFill>
                  <a:srgbClr val="C00000"/>
                </a:solidFill>
              </a:rPr>
              <a:t> | 98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</p:txBody>
      </p:sp>
    </p:spTree>
    <p:extLst>
      <p:ext uri="{BB962C8B-B14F-4D97-AF65-F5344CB8AC3E}">
        <p14:creationId xmlns:p14="http://schemas.microsoft.com/office/powerpoint/2010/main" val="1744990713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4134"/>
            <a:ext cx="922916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| </a:t>
            </a:r>
            <a:r>
              <a:rPr lang="en-US" sz="2800" b="1" dirty="0">
                <a:solidFill>
                  <a:srgbClr val="C00000"/>
                </a:solidFill>
              </a:rPr>
              <a:t>id | name   | age | gender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9 | </a:t>
            </a:r>
            <a:r>
              <a:rPr lang="en-US" sz="2800" b="1" dirty="0" err="1">
                <a:solidFill>
                  <a:srgbClr val="C00000"/>
                </a:solidFill>
              </a:rPr>
              <a:t>ramesh</a:t>
            </a:r>
            <a:r>
              <a:rPr lang="en-US" sz="2800" b="1" dirty="0">
                <a:solidFill>
                  <a:srgbClr val="C00000"/>
                </a:solidFill>
              </a:rPr>
              <a:t> | 98  | mal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8 | </a:t>
            </a:r>
            <a:r>
              <a:rPr lang="en-US" sz="2800" b="1" dirty="0" err="1">
                <a:solidFill>
                  <a:srgbClr val="C00000"/>
                </a:solidFill>
              </a:rPr>
              <a:t>femi</a:t>
            </a:r>
            <a:r>
              <a:rPr lang="en-US" sz="2800" b="1" dirty="0">
                <a:solidFill>
                  <a:srgbClr val="C00000"/>
                </a:solidFill>
              </a:rPr>
              <a:t>   | 18  | fem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7 | mala   | 18  | fem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6 | </a:t>
            </a:r>
            <a:r>
              <a:rPr lang="en-US" sz="2800" b="1" dirty="0" err="1">
                <a:solidFill>
                  <a:srgbClr val="C00000"/>
                </a:solidFill>
              </a:rPr>
              <a:t>kala</a:t>
            </a:r>
            <a:r>
              <a:rPr lang="en-US" sz="28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5 | </a:t>
            </a:r>
            <a:r>
              <a:rPr lang="en-US" sz="2800" b="1" dirty="0" err="1">
                <a:solidFill>
                  <a:srgbClr val="C00000"/>
                </a:solidFill>
              </a:rPr>
              <a:t>viji</a:t>
            </a:r>
            <a:r>
              <a:rPr lang="en-US" sz="28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4 | </a:t>
            </a:r>
            <a:r>
              <a:rPr lang="en-US" sz="2800" b="1" dirty="0" err="1">
                <a:solidFill>
                  <a:srgbClr val="C00000"/>
                </a:solidFill>
              </a:rPr>
              <a:t>akshay</a:t>
            </a:r>
            <a:r>
              <a:rPr lang="en-US" sz="2800" b="1" dirty="0">
                <a:solidFill>
                  <a:srgbClr val="C00000"/>
                </a:solidFill>
              </a:rPr>
              <a:t> | 17  | mal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3 | </a:t>
            </a:r>
            <a:r>
              <a:rPr lang="en-US" sz="2800" b="1" dirty="0" err="1">
                <a:solidFill>
                  <a:srgbClr val="C00000"/>
                </a:solidFill>
              </a:rPr>
              <a:t>eric</a:t>
            </a:r>
            <a:r>
              <a:rPr lang="en-US" sz="2800" b="1" dirty="0">
                <a:solidFill>
                  <a:srgbClr val="C00000"/>
                </a:solidFill>
              </a:rPr>
              <a:t>   | 17  | mal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2 | </a:t>
            </a:r>
            <a:r>
              <a:rPr lang="en-US" sz="2800" b="1" dirty="0" err="1">
                <a:solidFill>
                  <a:srgbClr val="C00000"/>
                </a:solidFill>
              </a:rPr>
              <a:t>athira</a:t>
            </a:r>
            <a:r>
              <a:rPr lang="en-US" sz="2800" b="1" dirty="0">
                <a:solidFill>
                  <a:srgbClr val="C00000"/>
                </a:solidFill>
              </a:rPr>
              <a:t> | 17  | fem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1 | Excel  | 23  | mal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+----+--------+-----+--------+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3593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select </a:t>
            </a:r>
            <a:r>
              <a:rPr lang="en-US" sz="4400" b="1" dirty="0">
                <a:solidFill>
                  <a:srgbClr val="FF0000"/>
                </a:solidFill>
              </a:rPr>
              <a:t>* from mouse order by id </a:t>
            </a:r>
            <a:r>
              <a:rPr lang="en-US" sz="4400" b="1" dirty="0" err="1">
                <a:solidFill>
                  <a:srgbClr val="00B050"/>
                </a:solidFill>
              </a:rPr>
              <a:t>desc</a:t>
            </a:r>
            <a:r>
              <a:rPr lang="en-US" sz="4400" b="1" dirty="0">
                <a:solidFill>
                  <a:srgbClr val="FF0000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6366563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482" y="0"/>
            <a:ext cx="914848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id | name   | age | gender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1 | Excel  | 23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2 | </a:t>
            </a:r>
            <a:r>
              <a:rPr lang="en-US" sz="3200" b="1" dirty="0" err="1">
                <a:solidFill>
                  <a:srgbClr val="C00000"/>
                </a:solidFill>
              </a:rPr>
              <a:t>athira</a:t>
            </a:r>
            <a:r>
              <a:rPr lang="en-US" sz="3200" b="1" dirty="0">
                <a:solidFill>
                  <a:srgbClr val="C00000"/>
                </a:solidFill>
              </a:rPr>
              <a:t>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3 | </a:t>
            </a:r>
            <a:r>
              <a:rPr lang="en-US" sz="3200" b="1" dirty="0" err="1">
                <a:solidFill>
                  <a:srgbClr val="C00000"/>
                </a:solidFill>
              </a:rPr>
              <a:t>eric</a:t>
            </a:r>
            <a:r>
              <a:rPr lang="en-US" sz="3200" b="1" dirty="0">
                <a:solidFill>
                  <a:srgbClr val="C00000"/>
                </a:solidFill>
              </a:rPr>
              <a:t>   | 17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4 | </a:t>
            </a:r>
            <a:r>
              <a:rPr lang="en-US" sz="3200" b="1" dirty="0" err="1">
                <a:solidFill>
                  <a:srgbClr val="C00000"/>
                </a:solidFill>
              </a:rPr>
              <a:t>akshay</a:t>
            </a:r>
            <a:r>
              <a:rPr lang="en-US" sz="3200" b="1" dirty="0">
                <a:solidFill>
                  <a:srgbClr val="C00000"/>
                </a:solidFill>
              </a:rPr>
              <a:t> | 17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5 | </a:t>
            </a:r>
            <a:r>
              <a:rPr lang="en-US" sz="3200" b="1" dirty="0" err="1">
                <a:solidFill>
                  <a:srgbClr val="C00000"/>
                </a:solidFill>
              </a:rPr>
              <a:t>viji</a:t>
            </a:r>
            <a:r>
              <a:rPr lang="en-US" sz="32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6 | </a:t>
            </a:r>
            <a:r>
              <a:rPr lang="en-US" sz="3200" b="1" dirty="0" err="1">
                <a:solidFill>
                  <a:srgbClr val="C00000"/>
                </a:solidFill>
              </a:rPr>
              <a:t>kala</a:t>
            </a:r>
            <a:r>
              <a:rPr lang="en-US" sz="32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7 | mala   | 18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8 | </a:t>
            </a:r>
            <a:r>
              <a:rPr lang="en-US" sz="3200" b="1" dirty="0" err="1">
                <a:solidFill>
                  <a:srgbClr val="C00000"/>
                </a:solidFill>
              </a:rPr>
              <a:t>femi</a:t>
            </a:r>
            <a:r>
              <a:rPr lang="en-US" sz="3200" b="1" dirty="0">
                <a:solidFill>
                  <a:srgbClr val="C00000"/>
                </a:solidFill>
              </a:rPr>
              <a:t>   | 18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9 | </a:t>
            </a:r>
            <a:r>
              <a:rPr lang="en-US" sz="3200" b="1" dirty="0" err="1">
                <a:solidFill>
                  <a:srgbClr val="C00000"/>
                </a:solidFill>
              </a:rPr>
              <a:t>ramesh</a:t>
            </a:r>
            <a:r>
              <a:rPr lang="en-US" sz="3200" b="1" dirty="0">
                <a:solidFill>
                  <a:srgbClr val="C00000"/>
                </a:solidFill>
              </a:rPr>
              <a:t> | 98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</p:txBody>
      </p:sp>
    </p:spTree>
    <p:extLst>
      <p:ext uri="{BB962C8B-B14F-4D97-AF65-F5344CB8AC3E}">
        <p14:creationId xmlns:p14="http://schemas.microsoft.com/office/powerpoint/2010/main" val="2424855161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6894" y="30487"/>
            <a:ext cx="91708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select * from mouse </a:t>
            </a:r>
            <a:r>
              <a:rPr lang="en-US" sz="4000" b="1" dirty="0">
                <a:solidFill>
                  <a:srgbClr val="0070C0"/>
                </a:solidFill>
              </a:rPr>
              <a:t>order by </a:t>
            </a:r>
            <a:r>
              <a:rPr lang="en-US" sz="4000" b="1" dirty="0">
                <a:solidFill>
                  <a:srgbClr val="FF0000"/>
                </a:solidFill>
              </a:rPr>
              <a:t>name </a:t>
            </a:r>
            <a:r>
              <a:rPr lang="en-US" sz="4000" b="1" dirty="0" err="1">
                <a:solidFill>
                  <a:srgbClr val="00B050"/>
                </a:solidFill>
              </a:rPr>
              <a:t>desc</a:t>
            </a:r>
            <a:r>
              <a:rPr lang="en-US" sz="4000" b="1" dirty="0">
                <a:solidFill>
                  <a:srgbClr val="FF0000"/>
                </a:solidFill>
              </a:rPr>
              <a:t>;</a:t>
            </a:r>
          </a:p>
        </p:txBody>
      </p:sp>
      <p:sp>
        <p:nvSpPr>
          <p:cNvPr id="3" name="Rectangle 2"/>
          <p:cNvSpPr/>
          <p:nvPr/>
        </p:nvSpPr>
        <p:spPr>
          <a:xfrm>
            <a:off x="-26894" y="1066800"/>
            <a:ext cx="917089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| id | name   | age | gender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5 | </a:t>
            </a:r>
            <a:r>
              <a:rPr lang="en-US" sz="3200" b="1" dirty="0" err="1">
                <a:solidFill>
                  <a:srgbClr val="C00000"/>
                </a:solidFill>
              </a:rPr>
              <a:t>viji</a:t>
            </a:r>
            <a:r>
              <a:rPr lang="en-US" sz="32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9 | </a:t>
            </a:r>
            <a:r>
              <a:rPr lang="en-US" sz="3200" b="1" dirty="0" err="1">
                <a:solidFill>
                  <a:srgbClr val="C00000"/>
                </a:solidFill>
              </a:rPr>
              <a:t>ramesh</a:t>
            </a:r>
            <a:r>
              <a:rPr lang="en-US" sz="3200" b="1" dirty="0">
                <a:solidFill>
                  <a:srgbClr val="C00000"/>
                </a:solidFill>
              </a:rPr>
              <a:t> | 98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7 | mala   | 18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6 | </a:t>
            </a:r>
            <a:r>
              <a:rPr lang="en-US" sz="3200" b="1" dirty="0" err="1">
                <a:solidFill>
                  <a:srgbClr val="C00000"/>
                </a:solidFill>
              </a:rPr>
              <a:t>kala</a:t>
            </a:r>
            <a:r>
              <a:rPr lang="en-US" sz="32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8 | </a:t>
            </a:r>
            <a:r>
              <a:rPr lang="en-US" sz="3200" b="1" dirty="0" err="1">
                <a:solidFill>
                  <a:srgbClr val="C00000"/>
                </a:solidFill>
              </a:rPr>
              <a:t>femi</a:t>
            </a:r>
            <a:r>
              <a:rPr lang="en-US" sz="3200" b="1" dirty="0">
                <a:solidFill>
                  <a:srgbClr val="C00000"/>
                </a:solidFill>
              </a:rPr>
              <a:t>   | 18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1 | Excel  | 23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3 | </a:t>
            </a:r>
            <a:r>
              <a:rPr lang="en-US" sz="3200" b="1" dirty="0" err="1">
                <a:solidFill>
                  <a:srgbClr val="C00000"/>
                </a:solidFill>
              </a:rPr>
              <a:t>eric</a:t>
            </a:r>
            <a:r>
              <a:rPr lang="en-US" sz="3200" b="1" dirty="0">
                <a:solidFill>
                  <a:srgbClr val="C00000"/>
                </a:solidFill>
              </a:rPr>
              <a:t>   | 17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2 | </a:t>
            </a:r>
            <a:r>
              <a:rPr lang="en-US" sz="3200" b="1" dirty="0" err="1">
                <a:solidFill>
                  <a:srgbClr val="C00000"/>
                </a:solidFill>
              </a:rPr>
              <a:t>athira</a:t>
            </a:r>
            <a:r>
              <a:rPr lang="en-US" sz="3200" b="1" dirty="0">
                <a:solidFill>
                  <a:srgbClr val="C00000"/>
                </a:solidFill>
              </a:rPr>
              <a:t>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4 | </a:t>
            </a:r>
            <a:r>
              <a:rPr lang="en-US" sz="3200" b="1" dirty="0" err="1">
                <a:solidFill>
                  <a:srgbClr val="C00000"/>
                </a:solidFill>
              </a:rPr>
              <a:t>akshay</a:t>
            </a:r>
            <a:r>
              <a:rPr lang="en-US" sz="3200" b="1" dirty="0">
                <a:solidFill>
                  <a:srgbClr val="C00000"/>
                </a:solidFill>
              </a:rPr>
              <a:t> | 17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</p:txBody>
      </p:sp>
    </p:spTree>
    <p:extLst>
      <p:ext uri="{BB962C8B-B14F-4D97-AF65-F5344CB8AC3E}">
        <p14:creationId xmlns:p14="http://schemas.microsoft.com/office/powerpoint/2010/main" val="533478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</a:rPr>
              <a:t>3. </a:t>
            </a:r>
            <a:r>
              <a:rPr lang="en-US" sz="3600" b="1" dirty="0" smtClean="0">
                <a:solidFill>
                  <a:srgbClr val="FF0000"/>
                </a:solidFill>
              </a:rPr>
              <a:t>Embedded </a:t>
            </a:r>
            <a:r>
              <a:rPr lang="en-US" sz="3600" b="1" dirty="0">
                <a:solidFill>
                  <a:srgbClr val="FF0000"/>
                </a:solidFill>
              </a:rPr>
              <a:t>Data Manipulation Language : </a:t>
            </a:r>
          </a:p>
          <a:p>
            <a:pPr algn="just"/>
            <a:r>
              <a:rPr lang="en-US" sz="4000" dirty="0">
                <a:solidFill>
                  <a:srgbClr val="002060"/>
                </a:solidFill>
              </a:rPr>
              <a:t>The embedded form of SQL is used in high level programming languages.</a:t>
            </a:r>
          </a:p>
          <a:p>
            <a:pPr algn="just"/>
            <a:r>
              <a:rPr lang="en-US" sz="4000" b="1" dirty="0">
                <a:solidFill>
                  <a:srgbClr val="FF0000"/>
                </a:solidFill>
              </a:rPr>
              <a:t>4. View Definition : </a:t>
            </a:r>
          </a:p>
          <a:p>
            <a:pPr algn="just"/>
            <a:r>
              <a:rPr lang="en-US" sz="4000" dirty="0">
                <a:solidFill>
                  <a:srgbClr val="002060"/>
                </a:solidFill>
              </a:rPr>
              <a:t>The SQL also includes commands for defining views of tables.</a:t>
            </a:r>
          </a:p>
          <a:p>
            <a:pPr algn="just"/>
            <a:r>
              <a:rPr lang="en-US" sz="4000" b="1" dirty="0" smtClean="0">
                <a:solidFill>
                  <a:srgbClr val="FF0000"/>
                </a:solidFill>
              </a:rPr>
              <a:t>5. Authorization : </a:t>
            </a:r>
          </a:p>
          <a:p>
            <a:pPr algn="just"/>
            <a:r>
              <a:rPr lang="en-US" sz="4000" dirty="0">
                <a:solidFill>
                  <a:srgbClr val="002060"/>
                </a:solidFill>
              </a:rPr>
              <a:t>The SQL includes commands for access rights to relations and views of tables</a:t>
            </a:r>
            <a:r>
              <a:rPr lang="en-US" sz="4000" dirty="0" smtClean="0">
                <a:solidFill>
                  <a:srgbClr val="002060"/>
                </a:solidFill>
              </a:rPr>
              <a:t>.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623730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482" y="0"/>
            <a:ext cx="914848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id | name   | age | gender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1 | Excel  | 23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2 | </a:t>
            </a:r>
            <a:r>
              <a:rPr lang="en-US" sz="3200" b="1" dirty="0" err="1">
                <a:solidFill>
                  <a:srgbClr val="C00000"/>
                </a:solidFill>
              </a:rPr>
              <a:t>athira</a:t>
            </a:r>
            <a:r>
              <a:rPr lang="en-US" sz="3200" b="1" dirty="0">
                <a:solidFill>
                  <a:srgbClr val="C00000"/>
                </a:solidFill>
              </a:rPr>
              <a:t>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3 | </a:t>
            </a:r>
            <a:r>
              <a:rPr lang="en-US" sz="3200" b="1" dirty="0" err="1">
                <a:solidFill>
                  <a:srgbClr val="C00000"/>
                </a:solidFill>
              </a:rPr>
              <a:t>eric</a:t>
            </a:r>
            <a:r>
              <a:rPr lang="en-US" sz="3200" b="1" dirty="0">
                <a:solidFill>
                  <a:srgbClr val="C00000"/>
                </a:solidFill>
              </a:rPr>
              <a:t>   | 17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4 | </a:t>
            </a:r>
            <a:r>
              <a:rPr lang="en-US" sz="3200" b="1" dirty="0" err="1">
                <a:solidFill>
                  <a:srgbClr val="C00000"/>
                </a:solidFill>
              </a:rPr>
              <a:t>akshay</a:t>
            </a:r>
            <a:r>
              <a:rPr lang="en-US" sz="3200" b="1" dirty="0">
                <a:solidFill>
                  <a:srgbClr val="C00000"/>
                </a:solidFill>
              </a:rPr>
              <a:t> | 17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5 | </a:t>
            </a:r>
            <a:r>
              <a:rPr lang="en-US" sz="3200" b="1" dirty="0" err="1">
                <a:solidFill>
                  <a:srgbClr val="C00000"/>
                </a:solidFill>
              </a:rPr>
              <a:t>viji</a:t>
            </a:r>
            <a:r>
              <a:rPr lang="en-US" sz="32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6 | </a:t>
            </a:r>
            <a:r>
              <a:rPr lang="en-US" sz="3200" b="1" dirty="0" err="1">
                <a:solidFill>
                  <a:srgbClr val="C00000"/>
                </a:solidFill>
              </a:rPr>
              <a:t>kala</a:t>
            </a:r>
            <a:r>
              <a:rPr lang="en-US" sz="32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7 | mala   | 18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8 | </a:t>
            </a:r>
            <a:r>
              <a:rPr lang="en-US" sz="3200" b="1" dirty="0" err="1">
                <a:solidFill>
                  <a:srgbClr val="C00000"/>
                </a:solidFill>
              </a:rPr>
              <a:t>femi</a:t>
            </a:r>
            <a:r>
              <a:rPr lang="en-US" sz="3200" b="1" dirty="0">
                <a:solidFill>
                  <a:srgbClr val="C00000"/>
                </a:solidFill>
              </a:rPr>
              <a:t>   | 18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9 | </a:t>
            </a:r>
            <a:r>
              <a:rPr lang="en-US" sz="3200" b="1" dirty="0" err="1">
                <a:solidFill>
                  <a:srgbClr val="C00000"/>
                </a:solidFill>
              </a:rPr>
              <a:t>ramesh</a:t>
            </a:r>
            <a:r>
              <a:rPr lang="en-US" sz="3200" b="1" dirty="0">
                <a:solidFill>
                  <a:srgbClr val="C00000"/>
                </a:solidFill>
              </a:rPr>
              <a:t> | 98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</p:txBody>
      </p:sp>
    </p:spTree>
    <p:extLst>
      <p:ext uri="{BB962C8B-B14F-4D97-AF65-F5344CB8AC3E}">
        <p14:creationId xmlns:p14="http://schemas.microsoft.com/office/powerpoint/2010/main" val="2186344929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04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select * from mouse </a:t>
            </a:r>
            <a:r>
              <a:rPr lang="en-US" sz="4400" b="1" dirty="0">
                <a:solidFill>
                  <a:srgbClr val="0070C0"/>
                </a:solidFill>
              </a:rPr>
              <a:t>order by </a:t>
            </a:r>
            <a:r>
              <a:rPr lang="en-US" sz="4400" b="1" dirty="0">
                <a:solidFill>
                  <a:srgbClr val="FF0000"/>
                </a:solidFill>
              </a:rPr>
              <a:t>name </a:t>
            </a:r>
            <a:r>
              <a:rPr lang="en-US" sz="4400" b="1" dirty="0" err="1">
                <a:solidFill>
                  <a:srgbClr val="0070C0"/>
                </a:solidFill>
              </a:rPr>
              <a:t>asc</a:t>
            </a:r>
            <a:r>
              <a:rPr lang="en-US" sz="4400" b="1" dirty="0">
                <a:solidFill>
                  <a:srgbClr val="FF0000"/>
                </a:solidFill>
              </a:rPr>
              <a:t>;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219200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id | name   | age | gender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4 | </a:t>
            </a:r>
            <a:r>
              <a:rPr lang="en-US" sz="2800" b="1" dirty="0" err="1">
                <a:solidFill>
                  <a:srgbClr val="C00000"/>
                </a:solidFill>
              </a:rPr>
              <a:t>akshay</a:t>
            </a:r>
            <a:r>
              <a:rPr lang="en-US" sz="2800" b="1" dirty="0">
                <a:solidFill>
                  <a:srgbClr val="C00000"/>
                </a:solidFill>
              </a:rPr>
              <a:t> | 17  | mal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2 | </a:t>
            </a:r>
            <a:r>
              <a:rPr lang="en-US" sz="2800" b="1" dirty="0" err="1">
                <a:solidFill>
                  <a:srgbClr val="C00000"/>
                </a:solidFill>
              </a:rPr>
              <a:t>athira</a:t>
            </a:r>
            <a:r>
              <a:rPr lang="en-US" sz="2800" b="1" dirty="0">
                <a:solidFill>
                  <a:srgbClr val="C00000"/>
                </a:solidFill>
              </a:rPr>
              <a:t> | 17  | fem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3 | </a:t>
            </a:r>
            <a:r>
              <a:rPr lang="en-US" sz="2800" b="1" dirty="0" err="1">
                <a:solidFill>
                  <a:srgbClr val="C00000"/>
                </a:solidFill>
              </a:rPr>
              <a:t>eric</a:t>
            </a:r>
            <a:r>
              <a:rPr lang="en-US" sz="2800" b="1" dirty="0">
                <a:solidFill>
                  <a:srgbClr val="C00000"/>
                </a:solidFill>
              </a:rPr>
              <a:t>   | 17  | mal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1 | Excel  | 23  | mal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8 | </a:t>
            </a:r>
            <a:r>
              <a:rPr lang="en-US" sz="2800" b="1" dirty="0" err="1">
                <a:solidFill>
                  <a:srgbClr val="C00000"/>
                </a:solidFill>
              </a:rPr>
              <a:t>femi</a:t>
            </a:r>
            <a:r>
              <a:rPr lang="en-US" sz="2800" b="1" dirty="0">
                <a:solidFill>
                  <a:srgbClr val="C00000"/>
                </a:solidFill>
              </a:rPr>
              <a:t>   | 18  | fem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6 | </a:t>
            </a:r>
            <a:r>
              <a:rPr lang="en-US" sz="2800" b="1" dirty="0" err="1">
                <a:solidFill>
                  <a:srgbClr val="C00000"/>
                </a:solidFill>
              </a:rPr>
              <a:t>kala</a:t>
            </a:r>
            <a:r>
              <a:rPr lang="en-US" sz="28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7 | mala   | 18  | fem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9 | </a:t>
            </a:r>
            <a:r>
              <a:rPr lang="en-US" sz="2800" b="1" dirty="0" err="1">
                <a:solidFill>
                  <a:srgbClr val="C00000"/>
                </a:solidFill>
              </a:rPr>
              <a:t>ramesh</a:t>
            </a:r>
            <a:r>
              <a:rPr lang="en-US" sz="2800" b="1" dirty="0">
                <a:solidFill>
                  <a:srgbClr val="C00000"/>
                </a:solidFill>
              </a:rPr>
              <a:t> | 98  | mal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5 | </a:t>
            </a:r>
            <a:r>
              <a:rPr lang="en-US" sz="2800" b="1" dirty="0" err="1">
                <a:solidFill>
                  <a:srgbClr val="C00000"/>
                </a:solidFill>
              </a:rPr>
              <a:t>viji</a:t>
            </a:r>
            <a:r>
              <a:rPr lang="en-US" sz="28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+----+--------+-----+--------+</a:t>
            </a:r>
          </a:p>
        </p:txBody>
      </p:sp>
    </p:spTree>
    <p:extLst>
      <p:ext uri="{BB962C8B-B14F-4D97-AF65-F5344CB8AC3E}">
        <p14:creationId xmlns:p14="http://schemas.microsoft.com/office/powerpoint/2010/main" val="1881749384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0"/>
            <a:ext cx="747268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7200" b="1" dirty="0">
                <a:solidFill>
                  <a:srgbClr val="C00000"/>
                </a:solidFill>
                <a:latin typeface="Source Sans Pro Black" pitchFamily="34" charset="0"/>
              </a:rPr>
              <a:t>GROUP BY clause </a:t>
            </a:r>
          </a:p>
        </p:txBody>
      </p:sp>
      <p:sp>
        <p:nvSpPr>
          <p:cNvPr id="3" name="Rectangle 2"/>
          <p:cNvSpPr/>
          <p:nvPr/>
        </p:nvSpPr>
        <p:spPr>
          <a:xfrm>
            <a:off x="8965" y="9906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002060"/>
                </a:solidFill>
              </a:rPr>
              <a:t>The </a:t>
            </a:r>
            <a:r>
              <a:rPr lang="en-US" sz="5400" b="1" dirty="0">
                <a:solidFill>
                  <a:srgbClr val="FF0000"/>
                </a:solidFill>
              </a:rPr>
              <a:t>GROUP BY </a:t>
            </a:r>
            <a:r>
              <a:rPr lang="en-US" sz="5400" b="1" dirty="0">
                <a:solidFill>
                  <a:srgbClr val="002060"/>
                </a:solidFill>
              </a:rPr>
              <a:t>clause is used with the SELECT statement to group the students on rows or columns having identical values or divide the table in to groups. </a:t>
            </a:r>
          </a:p>
        </p:txBody>
      </p:sp>
    </p:spTree>
    <p:extLst>
      <p:ext uri="{BB962C8B-B14F-4D97-AF65-F5344CB8AC3E}">
        <p14:creationId xmlns:p14="http://schemas.microsoft.com/office/powerpoint/2010/main" val="2312125965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>
                <a:solidFill>
                  <a:srgbClr val="002060"/>
                </a:solidFill>
              </a:rPr>
              <a:t>The </a:t>
            </a:r>
            <a:r>
              <a:rPr lang="en-US" sz="7200" b="1" dirty="0">
                <a:solidFill>
                  <a:srgbClr val="FF0000"/>
                </a:solidFill>
              </a:rPr>
              <a:t>GROUP BY </a:t>
            </a:r>
            <a:r>
              <a:rPr lang="en-US" sz="7200" b="1" dirty="0">
                <a:solidFill>
                  <a:srgbClr val="002060"/>
                </a:solidFill>
              </a:rPr>
              <a:t>clause is a SQL command that is used to group rows that have the same values.</a:t>
            </a:r>
          </a:p>
        </p:txBody>
      </p:sp>
    </p:spTree>
    <p:extLst>
      <p:ext uri="{BB962C8B-B14F-4D97-AF65-F5344CB8AC3E}">
        <p14:creationId xmlns:p14="http://schemas.microsoft.com/office/powerpoint/2010/main" val="294071323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002060"/>
                </a:solidFill>
              </a:rPr>
              <a:t>SELECT</a:t>
            </a:r>
            <a:r>
              <a:rPr lang="en-US" sz="5400" b="1" dirty="0">
                <a:solidFill>
                  <a:srgbClr val="FF0000"/>
                </a:solidFill>
              </a:rPr>
              <a:t> &lt;column-names&gt; FROM &lt;table-name&gt; </a:t>
            </a:r>
            <a:r>
              <a:rPr lang="en-US" sz="5400" b="1" dirty="0">
                <a:solidFill>
                  <a:srgbClr val="002060"/>
                </a:solidFill>
              </a:rPr>
              <a:t>GROUP BY </a:t>
            </a:r>
            <a:r>
              <a:rPr lang="en-US" sz="5400" b="1" dirty="0">
                <a:solidFill>
                  <a:srgbClr val="FF0000"/>
                </a:solidFill>
              </a:rPr>
              <a:t>&lt;column-name&gt;</a:t>
            </a:r>
            <a:r>
              <a:rPr lang="en-US" sz="5400" b="1" dirty="0">
                <a:solidFill>
                  <a:srgbClr val="002060"/>
                </a:solidFill>
              </a:rPr>
              <a:t>HAVING</a:t>
            </a:r>
            <a:r>
              <a:rPr lang="en-US" sz="5400" b="1" dirty="0">
                <a:solidFill>
                  <a:srgbClr val="FF0000"/>
                </a:solidFill>
              </a:rPr>
              <a:t> condition];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SYNTAX</a:t>
            </a:r>
            <a:endParaRPr lang="en-US" sz="8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70641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482" y="0"/>
            <a:ext cx="914848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id | name   | age | gender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1 | Excel  | 23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2 | </a:t>
            </a:r>
            <a:r>
              <a:rPr lang="en-US" sz="3200" b="1" dirty="0" err="1">
                <a:solidFill>
                  <a:srgbClr val="C00000"/>
                </a:solidFill>
              </a:rPr>
              <a:t>athira</a:t>
            </a:r>
            <a:r>
              <a:rPr lang="en-US" sz="3200" b="1" dirty="0">
                <a:solidFill>
                  <a:srgbClr val="C00000"/>
                </a:solidFill>
              </a:rPr>
              <a:t>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3 | </a:t>
            </a:r>
            <a:r>
              <a:rPr lang="en-US" sz="3200" b="1" dirty="0" err="1">
                <a:solidFill>
                  <a:srgbClr val="C00000"/>
                </a:solidFill>
              </a:rPr>
              <a:t>eric</a:t>
            </a:r>
            <a:r>
              <a:rPr lang="en-US" sz="3200" b="1" dirty="0">
                <a:solidFill>
                  <a:srgbClr val="C00000"/>
                </a:solidFill>
              </a:rPr>
              <a:t>   | 17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4 | </a:t>
            </a:r>
            <a:r>
              <a:rPr lang="en-US" sz="3200" b="1" dirty="0" err="1">
                <a:solidFill>
                  <a:srgbClr val="C00000"/>
                </a:solidFill>
              </a:rPr>
              <a:t>akshay</a:t>
            </a:r>
            <a:r>
              <a:rPr lang="en-US" sz="3200" b="1" dirty="0">
                <a:solidFill>
                  <a:srgbClr val="C00000"/>
                </a:solidFill>
              </a:rPr>
              <a:t> | 17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5 | </a:t>
            </a:r>
            <a:r>
              <a:rPr lang="en-US" sz="3200" b="1" dirty="0" err="1">
                <a:solidFill>
                  <a:srgbClr val="C00000"/>
                </a:solidFill>
              </a:rPr>
              <a:t>viji</a:t>
            </a:r>
            <a:r>
              <a:rPr lang="en-US" sz="32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6 | </a:t>
            </a:r>
            <a:r>
              <a:rPr lang="en-US" sz="3200" b="1" dirty="0" err="1">
                <a:solidFill>
                  <a:srgbClr val="C00000"/>
                </a:solidFill>
              </a:rPr>
              <a:t>kala</a:t>
            </a:r>
            <a:r>
              <a:rPr lang="en-US" sz="3200" b="1" dirty="0">
                <a:solidFill>
                  <a:srgbClr val="C00000"/>
                </a:solidFill>
              </a:rPr>
              <a:t>   | 17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7 | mala   | 18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8 | </a:t>
            </a:r>
            <a:r>
              <a:rPr lang="en-US" sz="3200" b="1" dirty="0" err="1">
                <a:solidFill>
                  <a:srgbClr val="C00000"/>
                </a:solidFill>
              </a:rPr>
              <a:t>femi</a:t>
            </a:r>
            <a:r>
              <a:rPr lang="en-US" sz="3200" b="1" dirty="0">
                <a:solidFill>
                  <a:srgbClr val="C00000"/>
                </a:solidFill>
              </a:rPr>
              <a:t>   | 18  | fem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|  9 | </a:t>
            </a:r>
            <a:r>
              <a:rPr lang="en-US" sz="3200" b="1" dirty="0" err="1">
                <a:solidFill>
                  <a:srgbClr val="C00000"/>
                </a:solidFill>
              </a:rPr>
              <a:t>ramesh</a:t>
            </a:r>
            <a:r>
              <a:rPr lang="en-US" sz="3200" b="1" dirty="0">
                <a:solidFill>
                  <a:srgbClr val="C00000"/>
                </a:solidFill>
              </a:rPr>
              <a:t> | 98  | mal    |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+----+--------+-----+--------+</a:t>
            </a:r>
          </a:p>
        </p:txBody>
      </p:sp>
    </p:spTree>
    <p:extLst>
      <p:ext uri="{BB962C8B-B14F-4D97-AF65-F5344CB8AC3E}">
        <p14:creationId xmlns:p14="http://schemas.microsoft.com/office/powerpoint/2010/main" val="1708587474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002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+--------+</a:t>
            </a:r>
            <a:endParaRPr lang="en-US" sz="4800" b="1" dirty="0">
              <a:solidFill>
                <a:srgbClr val="C00000"/>
              </a:solidFill>
            </a:endParaRPr>
          </a:p>
          <a:p>
            <a:r>
              <a:rPr lang="en-US" sz="4800" b="1" dirty="0">
                <a:solidFill>
                  <a:srgbClr val="C00000"/>
                </a:solidFill>
              </a:rPr>
              <a:t>| gender |</a:t>
            </a:r>
          </a:p>
          <a:p>
            <a:r>
              <a:rPr lang="en-US" sz="4800" b="1" dirty="0">
                <a:solidFill>
                  <a:srgbClr val="C00000"/>
                </a:solidFill>
              </a:rPr>
              <a:t>+--------+</a:t>
            </a:r>
          </a:p>
          <a:p>
            <a:r>
              <a:rPr lang="en-US" sz="4800" b="1" dirty="0">
                <a:solidFill>
                  <a:srgbClr val="C00000"/>
                </a:solidFill>
              </a:rPr>
              <a:t>| fem    |</a:t>
            </a:r>
          </a:p>
          <a:p>
            <a:r>
              <a:rPr lang="en-US" sz="4800" b="1" dirty="0">
                <a:solidFill>
                  <a:srgbClr val="C00000"/>
                </a:solidFill>
              </a:rPr>
              <a:t>| mal    |</a:t>
            </a:r>
          </a:p>
          <a:p>
            <a:r>
              <a:rPr lang="en-US" sz="4800" b="1" dirty="0">
                <a:solidFill>
                  <a:srgbClr val="C00000"/>
                </a:solidFill>
              </a:rPr>
              <a:t>+--------+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2286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C00000"/>
                </a:solidFill>
              </a:rPr>
              <a:t>select gender from mouse </a:t>
            </a:r>
            <a:r>
              <a:rPr lang="en-US" sz="4400" b="1" dirty="0">
                <a:solidFill>
                  <a:srgbClr val="002060"/>
                </a:solidFill>
              </a:rPr>
              <a:t>group by </a:t>
            </a:r>
            <a:r>
              <a:rPr lang="en-US" sz="4400" b="1" dirty="0">
                <a:solidFill>
                  <a:srgbClr val="C00000"/>
                </a:solidFill>
              </a:rPr>
              <a:t>gender;</a:t>
            </a:r>
          </a:p>
        </p:txBody>
      </p:sp>
    </p:spTree>
    <p:extLst>
      <p:ext uri="{BB962C8B-B14F-4D97-AF65-F5344CB8AC3E}">
        <p14:creationId xmlns:p14="http://schemas.microsoft.com/office/powerpoint/2010/main" val="158819127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76" y="1261548"/>
            <a:ext cx="91215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+-----+--------+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age | gender |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+-----+--------+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17  | fem    |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17  | mal    |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18  | fem    |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23  | mal    |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98  | mal    |</a:t>
            </a:r>
          </a:p>
          <a:p>
            <a:r>
              <a:rPr lang="en-US" sz="4000" b="1" dirty="0" smtClean="0">
                <a:solidFill>
                  <a:srgbClr val="C00000"/>
                </a:solidFill>
              </a:rPr>
              <a:t>+-----+--------+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524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C00000"/>
                </a:solidFill>
              </a:rPr>
              <a:t>select </a:t>
            </a:r>
            <a:r>
              <a:rPr lang="en-US" sz="4400" b="1" dirty="0" err="1">
                <a:solidFill>
                  <a:srgbClr val="00B050"/>
                </a:solidFill>
              </a:rPr>
              <a:t>age,gender</a:t>
            </a:r>
            <a:r>
              <a:rPr lang="en-US" sz="4400" b="1" dirty="0">
                <a:solidFill>
                  <a:srgbClr val="C00000"/>
                </a:solidFill>
              </a:rPr>
              <a:t> from mouse </a:t>
            </a:r>
            <a:r>
              <a:rPr lang="en-US" sz="4400" b="1" dirty="0">
                <a:solidFill>
                  <a:srgbClr val="002060"/>
                </a:solidFill>
              </a:rPr>
              <a:t>group by</a:t>
            </a:r>
            <a:r>
              <a:rPr lang="en-US" sz="4400" b="1" dirty="0">
                <a:solidFill>
                  <a:srgbClr val="C00000"/>
                </a:solidFill>
              </a:rPr>
              <a:t> </a:t>
            </a:r>
            <a:r>
              <a:rPr lang="en-US" sz="4400" b="1" dirty="0" err="1">
                <a:solidFill>
                  <a:srgbClr val="00B050"/>
                </a:solidFill>
              </a:rPr>
              <a:t>age,gender</a:t>
            </a:r>
            <a:r>
              <a:rPr lang="en-US" sz="4400" b="1" dirty="0">
                <a:solidFill>
                  <a:srgbClr val="C00000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8819127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7930" y="457200"/>
            <a:ext cx="916192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>
                <a:solidFill>
                  <a:srgbClr val="002060"/>
                </a:solidFill>
              </a:rPr>
              <a:t>For example to count the number of </a:t>
            </a:r>
            <a:r>
              <a:rPr lang="en-US" sz="6000" b="1" dirty="0">
                <a:solidFill>
                  <a:srgbClr val="00B050"/>
                </a:solidFill>
              </a:rPr>
              <a:t>male and female </a:t>
            </a:r>
            <a:r>
              <a:rPr lang="en-US" sz="6000" b="1" dirty="0">
                <a:solidFill>
                  <a:srgbClr val="002060"/>
                </a:solidFill>
              </a:rPr>
              <a:t>students in the student table, the following command is given : </a:t>
            </a:r>
          </a:p>
        </p:txBody>
      </p:sp>
    </p:spTree>
    <p:extLst>
      <p:ext uri="{BB962C8B-B14F-4D97-AF65-F5344CB8AC3E}">
        <p14:creationId xmlns:p14="http://schemas.microsoft.com/office/powerpoint/2010/main" val="158819127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7930" y="1448835"/>
            <a:ext cx="916192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+--------+----------+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gender | count(*) |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+--------+----------+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fem    |        5 |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mal    |        4 |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+--------+----------+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C00000"/>
                </a:solidFill>
              </a:rPr>
              <a:t>select </a:t>
            </a:r>
            <a:r>
              <a:rPr lang="en-US" sz="4400" b="1" dirty="0" err="1">
                <a:solidFill>
                  <a:srgbClr val="C00000"/>
                </a:solidFill>
              </a:rPr>
              <a:t>gender,</a:t>
            </a:r>
            <a:r>
              <a:rPr lang="en-US" sz="4400" b="1" dirty="0" err="1">
                <a:solidFill>
                  <a:srgbClr val="00B050"/>
                </a:solidFill>
              </a:rPr>
              <a:t>count</a:t>
            </a:r>
            <a:r>
              <a:rPr lang="en-US" sz="4400" b="1" dirty="0">
                <a:solidFill>
                  <a:srgbClr val="C00000"/>
                </a:solidFill>
              </a:rPr>
              <a:t>(*) from mouse </a:t>
            </a:r>
            <a:r>
              <a:rPr lang="en-US" sz="4400" b="1" dirty="0">
                <a:solidFill>
                  <a:srgbClr val="002060"/>
                </a:solidFill>
              </a:rPr>
              <a:t>group by </a:t>
            </a:r>
            <a:r>
              <a:rPr lang="en-US" sz="4400" b="1" dirty="0">
                <a:solidFill>
                  <a:srgbClr val="C00000"/>
                </a:solidFill>
              </a:rPr>
              <a:t>gender;</a:t>
            </a:r>
          </a:p>
        </p:txBody>
      </p:sp>
    </p:spTree>
    <p:extLst>
      <p:ext uri="{BB962C8B-B14F-4D97-AF65-F5344CB8AC3E}">
        <p14:creationId xmlns:p14="http://schemas.microsoft.com/office/powerpoint/2010/main" val="158819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296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FF0000"/>
                </a:solidFill>
              </a:rPr>
              <a:t>6. Integrity : </a:t>
            </a:r>
          </a:p>
          <a:p>
            <a:pPr algn="just"/>
            <a:r>
              <a:rPr lang="en-US" sz="5400" dirty="0">
                <a:solidFill>
                  <a:srgbClr val="002060"/>
                </a:solidFill>
              </a:rPr>
              <a:t>The SQL provides forms for integrity checking using condition.</a:t>
            </a:r>
          </a:p>
          <a:p>
            <a:pPr algn="just"/>
            <a:r>
              <a:rPr lang="en-US" sz="4800" b="1" dirty="0">
                <a:solidFill>
                  <a:srgbClr val="FF0000"/>
                </a:solidFill>
              </a:rPr>
              <a:t>7. Transaction control : </a:t>
            </a:r>
          </a:p>
          <a:p>
            <a:pPr algn="just"/>
            <a:r>
              <a:rPr lang="en-US" sz="5400" dirty="0">
                <a:solidFill>
                  <a:srgbClr val="002060"/>
                </a:solidFill>
              </a:rPr>
              <a:t>The SQL includes commands for file transactions and control over transaction processing. </a:t>
            </a:r>
          </a:p>
        </p:txBody>
      </p:sp>
    </p:spTree>
    <p:extLst>
      <p:ext uri="{BB962C8B-B14F-4D97-AF65-F5344CB8AC3E}">
        <p14:creationId xmlns:p14="http://schemas.microsoft.com/office/powerpoint/2010/main" val="2168623730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412" y="0"/>
            <a:ext cx="91215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>
                <a:solidFill>
                  <a:srgbClr val="C00000"/>
                </a:solidFill>
                <a:latin typeface="Source Sans Pro Black" pitchFamily="34" charset="0"/>
              </a:rPr>
              <a:t>HAVING clause </a:t>
            </a:r>
          </a:p>
        </p:txBody>
      </p:sp>
      <p:sp>
        <p:nvSpPr>
          <p:cNvPr id="3" name="Rectangle 2"/>
          <p:cNvSpPr/>
          <p:nvPr/>
        </p:nvSpPr>
        <p:spPr>
          <a:xfrm>
            <a:off x="13447" y="1186882"/>
            <a:ext cx="91215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002060"/>
                </a:solidFill>
              </a:rPr>
              <a:t>The </a:t>
            </a:r>
            <a:r>
              <a:rPr lang="en-US" sz="5400" b="1" dirty="0">
                <a:solidFill>
                  <a:srgbClr val="00B050"/>
                </a:solidFill>
              </a:rPr>
              <a:t>HAVING</a:t>
            </a:r>
            <a:r>
              <a:rPr lang="en-US" sz="5400" b="1" dirty="0">
                <a:solidFill>
                  <a:srgbClr val="002060"/>
                </a:solidFill>
              </a:rPr>
              <a:t> clause can be used along with </a:t>
            </a:r>
            <a:r>
              <a:rPr lang="en-US" sz="5400" b="1" dirty="0">
                <a:solidFill>
                  <a:srgbClr val="00B050"/>
                </a:solidFill>
              </a:rPr>
              <a:t>GROUP BY </a:t>
            </a:r>
            <a:r>
              <a:rPr lang="en-US" sz="5400" b="1" dirty="0">
                <a:solidFill>
                  <a:srgbClr val="002060"/>
                </a:solidFill>
              </a:rPr>
              <a:t>clause in the </a:t>
            </a:r>
            <a:r>
              <a:rPr lang="en-US" sz="5400" b="1" dirty="0">
                <a:solidFill>
                  <a:srgbClr val="00B050"/>
                </a:solidFill>
              </a:rPr>
              <a:t>SELECT</a:t>
            </a:r>
            <a:r>
              <a:rPr lang="en-US" sz="5400" b="1" dirty="0">
                <a:solidFill>
                  <a:srgbClr val="002060"/>
                </a:solidFill>
              </a:rPr>
              <a:t> statement to place condition on groups and can include </a:t>
            </a:r>
            <a:r>
              <a:rPr lang="en-US" sz="5400" b="1" u="sng" dirty="0">
                <a:solidFill>
                  <a:srgbClr val="00B050"/>
                </a:solidFill>
              </a:rPr>
              <a:t>aggregate functions</a:t>
            </a:r>
            <a:r>
              <a:rPr lang="en-US" sz="5400" b="1" dirty="0">
                <a:solidFill>
                  <a:srgbClr val="002060"/>
                </a:solidFill>
              </a:rPr>
              <a:t> on them. </a:t>
            </a:r>
          </a:p>
        </p:txBody>
      </p:sp>
    </p:spTree>
    <p:extLst>
      <p:ext uri="{BB962C8B-B14F-4D97-AF65-F5344CB8AC3E}">
        <p14:creationId xmlns:p14="http://schemas.microsoft.com/office/powerpoint/2010/main" val="158819127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1376" y="0"/>
            <a:ext cx="91753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3600" b="1" dirty="0">
                <a:solidFill>
                  <a:srgbClr val="00B050"/>
                </a:solidFill>
              </a:rPr>
              <a:t>The following are the most commonly used SQL aggregate functions:</a:t>
            </a:r>
          </a:p>
          <a:p>
            <a:pPr fontAlgn="base"/>
            <a:r>
              <a:rPr lang="en-US" sz="3600" b="1" dirty="0">
                <a:solidFill>
                  <a:srgbClr val="00B050"/>
                </a:solidFill>
              </a:rPr>
              <a:t>AVG</a:t>
            </a:r>
            <a:r>
              <a:rPr lang="en-US" sz="3600" b="1" dirty="0">
                <a:solidFill>
                  <a:srgbClr val="002060"/>
                </a:solidFill>
              </a:rPr>
              <a:t> 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 fontAlgn="base"/>
            <a:r>
              <a:rPr lang="en-US" sz="3600" b="1" dirty="0" smtClean="0">
                <a:solidFill>
                  <a:srgbClr val="002060"/>
                </a:solidFill>
              </a:rPr>
              <a:t>– </a:t>
            </a:r>
            <a:r>
              <a:rPr lang="en-US" sz="3600" b="1" dirty="0">
                <a:solidFill>
                  <a:srgbClr val="002060"/>
                </a:solidFill>
              </a:rPr>
              <a:t>calculates the average of a set of values.</a:t>
            </a:r>
          </a:p>
          <a:p>
            <a:pPr fontAlgn="base"/>
            <a:r>
              <a:rPr lang="en-US" sz="3600" b="1" dirty="0">
                <a:solidFill>
                  <a:srgbClr val="00B050"/>
                </a:solidFill>
              </a:rPr>
              <a:t>COUNT</a:t>
            </a:r>
            <a:r>
              <a:rPr lang="en-US" sz="3600" b="1" dirty="0">
                <a:solidFill>
                  <a:srgbClr val="002060"/>
                </a:solidFill>
              </a:rPr>
              <a:t> 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 fontAlgn="base"/>
            <a:r>
              <a:rPr lang="en-US" sz="3600" b="1" dirty="0" smtClean="0">
                <a:solidFill>
                  <a:srgbClr val="002060"/>
                </a:solidFill>
              </a:rPr>
              <a:t>– </a:t>
            </a:r>
            <a:r>
              <a:rPr lang="en-US" sz="3600" b="1" dirty="0">
                <a:solidFill>
                  <a:srgbClr val="002060"/>
                </a:solidFill>
              </a:rPr>
              <a:t>counts rows in a specified table or view.</a:t>
            </a:r>
          </a:p>
          <a:p>
            <a:pPr fontAlgn="base"/>
            <a:r>
              <a:rPr lang="en-US" sz="3600" b="1" dirty="0">
                <a:solidFill>
                  <a:srgbClr val="00B050"/>
                </a:solidFill>
              </a:rPr>
              <a:t>MIN</a:t>
            </a:r>
            <a:r>
              <a:rPr lang="en-US" sz="3600" b="1" dirty="0">
                <a:solidFill>
                  <a:srgbClr val="002060"/>
                </a:solidFill>
              </a:rPr>
              <a:t> 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 fontAlgn="base"/>
            <a:r>
              <a:rPr lang="en-US" sz="3600" b="1" dirty="0" smtClean="0">
                <a:solidFill>
                  <a:srgbClr val="002060"/>
                </a:solidFill>
              </a:rPr>
              <a:t>– </a:t>
            </a:r>
            <a:r>
              <a:rPr lang="en-US" sz="3600" b="1" dirty="0">
                <a:solidFill>
                  <a:srgbClr val="002060"/>
                </a:solidFill>
              </a:rPr>
              <a:t>gets the minimum value in a set of values.</a:t>
            </a:r>
          </a:p>
          <a:p>
            <a:pPr fontAlgn="base"/>
            <a:r>
              <a:rPr lang="en-US" sz="3600" b="1" dirty="0">
                <a:solidFill>
                  <a:srgbClr val="00B050"/>
                </a:solidFill>
              </a:rPr>
              <a:t>MAX</a:t>
            </a:r>
            <a:r>
              <a:rPr lang="en-US" sz="3600" b="1" dirty="0">
                <a:solidFill>
                  <a:srgbClr val="002060"/>
                </a:solidFill>
              </a:rPr>
              <a:t> 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 fontAlgn="base"/>
            <a:r>
              <a:rPr lang="en-US" sz="3600" b="1" dirty="0" smtClean="0">
                <a:solidFill>
                  <a:srgbClr val="002060"/>
                </a:solidFill>
              </a:rPr>
              <a:t>– </a:t>
            </a:r>
            <a:r>
              <a:rPr lang="en-US" sz="3600" b="1" dirty="0">
                <a:solidFill>
                  <a:srgbClr val="002060"/>
                </a:solidFill>
              </a:rPr>
              <a:t>gets the maximum value in a set of values.</a:t>
            </a:r>
          </a:p>
          <a:p>
            <a:pPr fontAlgn="base"/>
            <a:r>
              <a:rPr lang="en-US" sz="3600" b="1" dirty="0">
                <a:solidFill>
                  <a:srgbClr val="00B050"/>
                </a:solidFill>
              </a:rPr>
              <a:t>SUM</a:t>
            </a:r>
            <a:r>
              <a:rPr lang="en-US" sz="3600" b="1" dirty="0">
                <a:solidFill>
                  <a:srgbClr val="002060"/>
                </a:solidFill>
              </a:rPr>
              <a:t> 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 fontAlgn="base"/>
            <a:r>
              <a:rPr lang="en-US" sz="3600" b="1" dirty="0" smtClean="0">
                <a:solidFill>
                  <a:srgbClr val="002060"/>
                </a:solidFill>
              </a:rPr>
              <a:t>– </a:t>
            </a:r>
            <a:r>
              <a:rPr lang="en-US" sz="3600" b="1" dirty="0">
                <a:solidFill>
                  <a:srgbClr val="002060"/>
                </a:solidFill>
              </a:rPr>
              <a:t>calculates the sum of values.</a:t>
            </a:r>
          </a:p>
        </p:txBody>
      </p:sp>
    </p:spTree>
    <p:extLst>
      <p:ext uri="{BB962C8B-B14F-4D97-AF65-F5344CB8AC3E}">
        <p14:creationId xmlns:p14="http://schemas.microsoft.com/office/powerpoint/2010/main" val="15881912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5720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dirty="0" smtClean="0">
                <a:solidFill>
                  <a:srgbClr val="002060"/>
                </a:solidFill>
              </a:rPr>
              <a:t>create table hello (id </a:t>
            </a:r>
            <a:r>
              <a:rPr lang="en-US" sz="4800" b="1" dirty="0" err="1" smtClean="0">
                <a:solidFill>
                  <a:srgbClr val="002060"/>
                </a:solidFill>
              </a:rPr>
              <a:t>int</a:t>
            </a:r>
            <a:r>
              <a:rPr lang="en-US" sz="4800" b="1" dirty="0" smtClean="0">
                <a:solidFill>
                  <a:srgbClr val="002060"/>
                </a:solidFill>
              </a:rPr>
              <a:t>(11) unsigned </a:t>
            </a:r>
            <a:r>
              <a:rPr lang="en-US" sz="4800" b="1" dirty="0" err="1" smtClean="0">
                <a:solidFill>
                  <a:srgbClr val="002060"/>
                </a:solidFill>
              </a:rPr>
              <a:t>auto_increment</a:t>
            </a:r>
            <a:r>
              <a:rPr lang="en-US" sz="4800" b="1" dirty="0" smtClean="0">
                <a:solidFill>
                  <a:srgbClr val="002060"/>
                </a:solidFill>
              </a:rPr>
              <a:t> primary key not null,</a:t>
            </a:r>
          </a:p>
          <a:p>
            <a:pPr algn="just"/>
            <a:r>
              <a:rPr lang="en-US" sz="4800" b="1" dirty="0" smtClean="0">
                <a:solidFill>
                  <a:srgbClr val="002060"/>
                </a:solidFill>
              </a:rPr>
              <a:t>name </a:t>
            </a:r>
            <a:r>
              <a:rPr lang="en-US" sz="4800" b="1" dirty="0" err="1" smtClean="0">
                <a:solidFill>
                  <a:srgbClr val="002060"/>
                </a:solidFill>
              </a:rPr>
              <a:t>varchar</a:t>
            </a:r>
            <a:r>
              <a:rPr lang="en-US" sz="4800" b="1" dirty="0" smtClean="0">
                <a:solidFill>
                  <a:srgbClr val="002060"/>
                </a:solidFill>
              </a:rPr>
              <a:t>(15) not null,</a:t>
            </a:r>
          </a:p>
          <a:p>
            <a:pPr algn="just"/>
            <a:r>
              <a:rPr lang="en-US" sz="4800" b="1" dirty="0" smtClean="0">
                <a:solidFill>
                  <a:srgbClr val="002060"/>
                </a:solidFill>
              </a:rPr>
              <a:t> age </a:t>
            </a:r>
            <a:r>
              <a:rPr lang="en-US" sz="4800" b="1" dirty="0" err="1" smtClean="0">
                <a:solidFill>
                  <a:srgbClr val="002060"/>
                </a:solidFill>
              </a:rPr>
              <a:t>varchar</a:t>
            </a:r>
            <a:r>
              <a:rPr lang="en-US" sz="4800" b="1" dirty="0" smtClean="0">
                <a:solidFill>
                  <a:srgbClr val="002060"/>
                </a:solidFill>
              </a:rPr>
              <a:t>(20) not null,</a:t>
            </a:r>
          </a:p>
          <a:p>
            <a:pPr algn="just"/>
            <a:r>
              <a:rPr lang="en-US" sz="4800" b="1" dirty="0" smtClean="0">
                <a:solidFill>
                  <a:srgbClr val="002060"/>
                </a:solidFill>
              </a:rPr>
              <a:t> gender </a:t>
            </a:r>
            <a:r>
              <a:rPr lang="en-US" sz="4800" b="1" dirty="0" err="1" smtClean="0">
                <a:solidFill>
                  <a:srgbClr val="002060"/>
                </a:solidFill>
              </a:rPr>
              <a:t>varchar</a:t>
            </a:r>
            <a:r>
              <a:rPr lang="en-US" sz="4800" b="1" dirty="0" smtClean="0">
                <a:solidFill>
                  <a:srgbClr val="002060"/>
                </a:solidFill>
              </a:rPr>
              <a:t>(3)not null,</a:t>
            </a:r>
          </a:p>
          <a:p>
            <a:pPr algn="just"/>
            <a:r>
              <a:rPr lang="en-US" sz="4800" b="1" dirty="0" smtClean="0">
                <a:solidFill>
                  <a:srgbClr val="002060"/>
                </a:solidFill>
              </a:rPr>
              <a:t>place </a:t>
            </a:r>
            <a:r>
              <a:rPr lang="en-US" sz="4800" b="1" dirty="0" err="1" smtClean="0">
                <a:solidFill>
                  <a:srgbClr val="002060"/>
                </a:solidFill>
              </a:rPr>
              <a:t>varchar</a:t>
            </a:r>
            <a:r>
              <a:rPr lang="en-US" sz="4800" b="1" dirty="0" smtClean="0">
                <a:solidFill>
                  <a:srgbClr val="002060"/>
                </a:solidFill>
              </a:rPr>
              <a:t>(10) not null);</a:t>
            </a:r>
            <a:endParaRPr lang="en-US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19127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9540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+----+----------+-----+--------+------------+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id | name     | age | gender | place  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+----+----------+-----+--------+------------+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1 | </a:t>
            </a:r>
            <a:r>
              <a:rPr lang="en-US" sz="2800" b="1" dirty="0" err="1">
                <a:solidFill>
                  <a:srgbClr val="C00000"/>
                </a:solidFill>
              </a:rPr>
              <a:t>sunesh</a:t>
            </a:r>
            <a:r>
              <a:rPr lang="en-US" sz="2800" b="1" dirty="0">
                <a:solidFill>
                  <a:srgbClr val="C00000"/>
                </a:solidFill>
              </a:rPr>
              <a:t>   | 39  | mal    | </a:t>
            </a:r>
            <a:r>
              <a:rPr lang="en-US" sz="2800" b="1" dirty="0" err="1">
                <a:solidFill>
                  <a:srgbClr val="C00000"/>
                </a:solidFill>
              </a:rPr>
              <a:t>marthandam</a:t>
            </a:r>
            <a:r>
              <a:rPr lang="en-US" sz="2800" b="1" dirty="0">
                <a:solidFill>
                  <a:srgbClr val="C00000"/>
                </a:solidFill>
              </a:rPr>
              <a:t>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2 | </a:t>
            </a:r>
            <a:r>
              <a:rPr lang="en-US" sz="2800" b="1" dirty="0" err="1">
                <a:solidFill>
                  <a:srgbClr val="C00000"/>
                </a:solidFill>
              </a:rPr>
              <a:t>ramesh</a:t>
            </a:r>
            <a:r>
              <a:rPr lang="en-US" sz="2800" b="1" dirty="0">
                <a:solidFill>
                  <a:srgbClr val="C00000"/>
                </a:solidFill>
              </a:rPr>
              <a:t>   | 49  | mal    | </a:t>
            </a:r>
            <a:r>
              <a:rPr lang="en-US" sz="2800" b="1" dirty="0" err="1">
                <a:solidFill>
                  <a:srgbClr val="C00000"/>
                </a:solidFill>
              </a:rPr>
              <a:t>chennai</a:t>
            </a:r>
            <a:r>
              <a:rPr lang="en-US" sz="2800" b="1" dirty="0">
                <a:solidFill>
                  <a:srgbClr val="C00000"/>
                </a:solidFill>
              </a:rPr>
              <a:t>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3 | </a:t>
            </a:r>
            <a:r>
              <a:rPr lang="en-US" sz="2800" b="1" dirty="0" err="1">
                <a:solidFill>
                  <a:srgbClr val="C00000"/>
                </a:solidFill>
              </a:rPr>
              <a:t>kala</a:t>
            </a:r>
            <a:r>
              <a:rPr lang="en-US" sz="2800" b="1" dirty="0">
                <a:solidFill>
                  <a:srgbClr val="C00000"/>
                </a:solidFill>
              </a:rPr>
              <a:t>     | 49  | fem    | </a:t>
            </a:r>
            <a:r>
              <a:rPr lang="en-US" sz="2800" b="1" dirty="0" err="1">
                <a:solidFill>
                  <a:srgbClr val="C00000"/>
                </a:solidFill>
              </a:rPr>
              <a:t>chennai</a:t>
            </a:r>
            <a:r>
              <a:rPr lang="en-US" sz="2800" b="1" dirty="0">
                <a:solidFill>
                  <a:srgbClr val="C00000"/>
                </a:solidFill>
              </a:rPr>
              <a:t>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4 | mala     | 39  | fem    | </a:t>
            </a:r>
            <a:r>
              <a:rPr lang="en-US" sz="2800" b="1" dirty="0" err="1">
                <a:solidFill>
                  <a:srgbClr val="C00000"/>
                </a:solidFill>
              </a:rPr>
              <a:t>madurai</a:t>
            </a:r>
            <a:r>
              <a:rPr lang="en-US" sz="2800" b="1" dirty="0">
                <a:solidFill>
                  <a:srgbClr val="C00000"/>
                </a:solidFill>
              </a:rPr>
              <a:t>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5 | </a:t>
            </a:r>
            <a:r>
              <a:rPr lang="en-US" sz="2800" b="1" dirty="0" err="1">
                <a:solidFill>
                  <a:srgbClr val="C00000"/>
                </a:solidFill>
              </a:rPr>
              <a:t>suresh</a:t>
            </a:r>
            <a:r>
              <a:rPr lang="en-US" sz="2800" b="1" dirty="0">
                <a:solidFill>
                  <a:srgbClr val="C00000"/>
                </a:solidFill>
              </a:rPr>
              <a:t>   | 99  | mal    | </a:t>
            </a:r>
            <a:r>
              <a:rPr lang="en-US" sz="2800" b="1" dirty="0" err="1">
                <a:solidFill>
                  <a:srgbClr val="C00000"/>
                </a:solidFill>
              </a:rPr>
              <a:t>bangalore</a:t>
            </a:r>
            <a:r>
              <a:rPr lang="en-US" sz="2800" b="1" dirty="0">
                <a:solidFill>
                  <a:srgbClr val="C00000"/>
                </a:solidFill>
              </a:rPr>
              <a:t>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6 | </a:t>
            </a:r>
            <a:r>
              <a:rPr lang="en-US" sz="2800" b="1" dirty="0" err="1">
                <a:solidFill>
                  <a:srgbClr val="C00000"/>
                </a:solidFill>
              </a:rPr>
              <a:t>mahesh</a:t>
            </a:r>
            <a:r>
              <a:rPr lang="en-US" sz="2800" b="1" dirty="0">
                <a:solidFill>
                  <a:srgbClr val="C00000"/>
                </a:solidFill>
              </a:rPr>
              <a:t>   | 39  | mal    | </a:t>
            </a:r>
            <a:r>
              <a:rPr lang="en-US" sz="2800" b="1" dirty="0" err="1">
                <a:solidFill>
                  <a:srgbClr val="C00000"/>
                </a:solidFill>
              </a:rPr>
              <a:t>bangalore</a:t>
            </a:r>
            <a:r>
              <a:rPr lang="en-US" sz="2800" b="1" dirty="0">
                <a:solidFill>
                  <a:srgbClr val="C00000"/>
                </a:solidFill>
              </a:rPr>
              <a:t>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7 | gala     | 49  | fem    | </a:t>
            </a:r>
            <a:r>
              <a:rPr lang="en-US" sz="2800" b="1" dirty="0" err="1">
                <a:solidFill>
                  <a:srgbClr val="C00000"/>
                </a:solidFill>
              </a:rPr>
              <a:t>chennai</a:t>
            </a:r>
            <a:r>
              <a:rPr lang="en-US" sz="2800" b="1" dirty="0">
                <a:solidFill>
                  <a:srgbClr val="C00000"/>
                </a:solidFill>
              </a:rPr>
              <a:t>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|  8 | </a:t>
            </a:r>
            <a:r>
              <a:rPr lang="en-US" sz="2800" b="1" dirty="0" err="1">
                <a:solidFill>
                  <a:srgbClr val="C00000"/>
                </a:solidFill>
              </a:rPr>
              <a:t>ragimala</a:t>
            </a:r>
            <a:r>
              <a:rPr lang="en-US" sz="2800" b="1" dirty="0">
                <a:solidFill>
                  <a:srgbClr val="C00000"/>
                </a:solidFill>
              </a:rPr>
              <a:t> | 29  | fem    | </a:t>
            </a:r>
            <a:r>
              <a:rPr lang="en-US" sz="2800" b="1" dirty="0" err="1">
                <a:solidFill>
                  <a:srgbClr val="C00000"/>
                </a:solidFill>
              </a:rPr>
              <a:t>madurai</a:t>
            </a:r>
            <a:r>
              <a:rPr lang="en-US" sz="2800" b="1" dirty="0">
                <a:solidFill>
                  <a:srgbClr val="C00000"/>
                </a:solidFill>
              </a:rPr>
              <a:t>    |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+----+----------+-----+--------+------------+</a:t>
            </a:r>
          </a:p>
        </p:txBody>
      </p:sp>
      <p:sp>
        <p:nvSpPr>
          <p:cNvPr id="3" name="Rectangle 2"/>
          <p:cNvSpPr/>
          <p:nvPr/>
        </p:nvSpPr>
        <p:spPr>
          <a:xfrm>
            <a:off x="8964" y="228600"/>
            <a:ext cx="913503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C00000"/>
                </a:solidFill>
              </a:rPr>
              <a:t>select * from hello;</a:t>
            </a:r>
          </a:p>
        </p:txBody>
      </p:sp>
    </p:spTree>
    <p:extLst>
      <p:ext uri="{BB962C8B-B14F-4D97-AF65-F5344CB8AC3E}">
        <p14:creationId xmlns:p14="http://schemas.microsoft.com/office/powerpoint/2010/main" val="158819127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2412" y="76200"/>
            <a:ext cx="91664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2060"/>
                </a:solidFill>
              </a:rPr>
              <a:t>For example to </a:t>
            </a:r>
            <a:r>
              <a:rPr lang="en-US" sz="3600" b="1" dirty="0">
                <a:solidFill>
                  <a:srgbClr val="00B050"/>
                </a:solidFill>
              </a:rPr>
              <a:t>count</a:t>
            </a:r>
            <a:r>
              <a:rPr lang="en-US" sz="3600" b="1" dirty="0">
                <a:solidFill>
                  <a:srgbClr val="002060"/>
                </a:solidFill>
              </a:rPr>
              <a:t> the number of </a:t>
            </a:r>
            <a:r>
              <a:rPr lang="en-US" sz="3600" b="1" dirty="0">
                <a:solidFill>
                  <a:srgbClr val="00B050"/>
                </a:solidFill>
              </a:rPr>
              <a:t>Male and Female</a:t>
            </a:r>
            <a:r>
              <a:rPr lang="en-US" sz="3600" b="1" dirty="0">
                <a:solidFill>
                  <a:srgbClr val="002060"/>
                </a:solidFill>
              </a:rPr>
              <a:t> students belonging to </a:t>
            </a:r>
            <a:r>
              <a:rPr lang="en-US" sz="3600" b="1" dirty="0">
                <a:solidFill>
                  <a:srgbClr val="00B050"/>
                </a:solidFill>
              </a:rPr>
              <a:t>Chennai</a:t>
            </a:r>
            <a:r>
              <a:rPr lang="en-US" sz="3600" b="1" dirty="0">
                <a:solidFill>
                  <a:srgbClr val="002060"/>
                </a:solidFill>
              </a:rPr>
              <a:t> .</a:t>
            </a:r>
          </a:p>
        </p:txBody>
      </p:sp>
      <p:sp>
        <p:nvSpPr>
          <p:cNvPr id="3" name="Rectangle 2"/>
          <p:cNvSpPr/>
          <p:nvPr/>
        </p:nvSpPr>
        <p:spPr>
          <a:xfrm>
            <a:off x="-22412" y="1403989"/>
            <a:ext cx="91664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select </a:t>
            </a:r>
            <a:r>
              <a:rPr lang="en-US" sz="4000" b="1" u="sng" dirty="0">
                <a:solidFill>
                  <a:srgbClr val="002060"/>
                </a:solidFill>
              </a:rPr>
              <a:t>count</a:t>
            </a:r>
            <a:r>
              <a:rPr lang="en-US" sz="4000" b="1" dirty="0">
                <a:solidFill>
                  <a:srgbClr val="C00000"/>
                </a:solidFill>
              </a:rPr>
              <a:t>(id),place from hello </a:t>
            </a:r>
            <a:r>
              <a:rPr lang="en-US" sz="4000" b="1" dirty="0">
                <a:solidFill>
                  <a:srgbClr val="00B050"/>
                </a:solidFill>
              </a:rPr>
              <a:t>group by </a:t>
            </a:r>
            <a:r>
              <a:rPr lang="en-US" sz="4000" b="1" dirty="0">
                <a:solidFill>
                  <a:srgbClr val="C00000"/>
                </a:solidFill>
              </a:rPr>
              <a:t>place </a:t>
            </a:r>
            <a:r>
              <a:rPr lang="en-US" sz="4000" b="1" dirty="0">
                <a:solidFill>
                  <a:srgbClr val="00B050"/>
                </a:solidFill>
              </a:rPr>
              <a:t>having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u="sng" dirty="0">
                <a:solidFill>
                  <a:srgbClr val="002060"/>
                </a:solidFill>
              </a:rPr>
              <a:t>count</a:t>
            </a:r>
            <a:r>
              <a:rPr lang="en-US" sz="4000" b="1" dirty="0">
                <a:solidFill>
                  <a:srgbClr val="C00000"/>
                </a:solidFill>
              </a:rPr>
              <a:t>(id) &gt;2;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+-----------+---------+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</a:t>
            </a:r>
            <a:r>
              <a:rPr lang="en-US" sz="4000" b="1" dirty="0">
                <a:solidFill>
                  <a:srgbClr val="002060"/>
                </a:solidFill>
              </a:rPr>
              <a:t>count</a:t>
            </a:r>
            <a:r>
              <a:rPr lang="en-US" sz="4000" b="1" dirty="0">
                <a:solidFill>
                  <a:srgbClr val="C00000"/>
                </a:solidFill>
              </a:rPr>
              <a:t>(id) | place   |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+-----------+---------+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        3 | </a:t>
            </a:r>
            <a:r>
              <a:rPr lang="en-US" sz="4000" b="1" dirty="0" err="1">
                <a:solidFill>
                  <a:srgbClr val="C00000"/>
                </a:solidFill>
              </a:rPr>
              <a:t>chennai</a:t>
            </a:r>
            <a:r>
              <a:rPr lang="en-US" sz="4000" b="1" dirty="0">
                <a:solidFill>
                  <a:srgbClr val="C00000"/>
                </a:solidFill>
              </a:rPr>
              <a:t> |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+-----------+---------+</a:t>
            </a:r>
          </a:p>
        </p:txBody>
      </p:sp>
    </p:spTree>
    <p:extLst>
      <p:ext uri="{BB962C8B-B14F-4D97-AF65-F5344CB8AC3E}">
        <p14:creationId xmlns:p14="http://schemas.microsoft.com/office/powerpoint/2010/main" val="158819127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1376" y="152400"/>
            <a:ext cx="91753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select </a:t>
            </a:r>
            <a:r>
              <a:rPr lang="en-US" sz="4000" b="1" dirty="0">
                <a:solidFill>
                  <a:srgbClr val="002060"/>
                </a:solidFill>
              </a:rPr>
              <a:t>count</a:t>
            </a:r>
            <a:r>
              <a:rPr lang="en-US" sz="4000" b="1" dirty="0">
                <a:solidFill>
                  <a:srgbClr val="C00000"/>
                </a:solidFill>
              </a:rPr>
              <a:t>(id),place from hello </a:t>
            </a:r>
            <a:r>
              <a:rPr lang="en-US" sz="4000" b="1" dirty="0">
                <a:solidFill>
                  <a:srgbClr val="00B050"/>
                </a:solidFill>
              </a:rPr>
              <a:t>group by </a:t>
            </a:r>
            <a:r>
              <a:rPr lang="en-US" sz="4000" b="1" dirty="0">
                <a:solidFill>
                  <a:srgbClr val="C00000"/>
                </a:solidFill>
              </a:rPr>
              <a:t>place </a:t>
            </a:r>
            <a:r>
              <a:rPr lang="en-US" sz="4000" b="1" dirty="0">
                <a:solidFill>
                  <a:srgbClr val="00B050"/>
                </a:solidFill>
              </a:rPr>
              <a:t>having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>
                <a:solidFill>
                  <a:srgbClr val="002060"/>
                </a:solidFill>
              </a:rPr>
              <a:t>count</a:t>
            </a:r>
            <a:r>
              <a:rPr lang="en-US" sz="4000" b="1" dirty="0">
                <a:solidFill>
                  <a:srgbClr val="C00000"/>
                </a:solidFill>
              </a:rPr>
              <a:t>(id) &gt;1;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+-----------+-----------+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</a:t>
            </a:r>
            <a:r>
              <a:rPr lang="en-US" sz="4000" b="1" dirty="0">
                <a:solidFill>
                  <a:srgbClr val="002060"/>
                </a:solidFill>
              </a:rPr>
              <a:t>count</a:t>
            </a:r>
            <a:r>
              <a:rPr lang="en-US" sz="4000" b="1" dirty="0">
                <a:solidFill>
                  <a:srgbClr val="C00000"/>
                </a:solidFill>
              </a:rPr>
              <a:t>(id) | place     |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+-----------+-----------+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        2 | </a:t>
            </a:r>
            <a:r>
              <a:rPr lang="en-US" sz="4000" b="1" dirty="0" err="1">
                <a:solidFill>
                  <a:srgbClr val="C00000"/>
                </a:solidFill>
              </a:rPr>
              <a:t>bangalore</a:t>
            </a:r>
            <a:r>
              <a:rPr lang="en-US" sz="4000" b="1" dirty="0">
                <a:solidFill>
                  <a:srgbClr val="C00000"/>
                </a:solidFill>
              </a:rPr>
              <a:t> |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        3 | </a:t>
            </a:r>
            <a:r>
              <a:rPr lang="en-US" sz="4000" b="1" dirty="0" err="1">
                <a:solidFill>
                  <a:srgbClr val="C00000"/>
                </a:solidFill>
              </a:rPr>
              <a:t>chennai</a:t>
            </a:r>
            <a:r>
              <a:rPr lang="en-US" sz="4000" b="1" dirty="0">
                <a:solidFill>
                  <a:srgbClr val="C00000"/>
                </a:solidFill>
              </a:rPr>
              <a:t>   |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        2 | </a:t>
            </a:r>
            <a:r>
              <a:rPr lang="en-US" sz="4000" b="1" dirty="0" err="1">
                <a:solidFill>
                  <a:srgbClr val="C00000"/>
                </a:solidFill>
              </a:rPr>
              <a:t>madurai</a:t>
            </a:r>
            <a:r>
              <a:rPr lang="en-US" sz="4000" b="1" dirty="0">
                <a:solidFill>
                  <a:srgbClr val="C00000"/>
                </a:solidFill>
              </a:rPr>
              <a:t>   |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+-----------+-----------+</a:t>
            </a:r>
          </a:p>
        </p:txBody>
      </p:sp>
    </p:spTree>
    <p:extLst>
      <p:ext uri="{BB962C8B-B14F-4D97-AF65-F5344CB8AC3E}">
        <p14:creationId xmlns:p14="http://schemas.microsoft.com/office/powerpoint/2010/main" val="158819127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5860" y="0"/>
            <a:ext cx="917985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select </a:t>
            </a:r>
            <a:r>
              <a:rPr lang="en-US" sz="4000" b="1" dirty="0">
                <a:solidFill>
                  <a:srgbClr val="002060"/>
                </a:solidFill>
              </a:rPr>
              <a:t>max</a:t>
            </a:r>
            <a:r>
              <a:rPr lang="en-US" sz="4000" b="1" dirty="0">
                <a:solidFill>
                  <a:srgbClr val="C00000"/>
                </a:solidFill>
              </a:rPr>
              <a:t>(id),place from hello </a:t>
            </a:r>
            <a:r>
              <a:rPr lang="en-US" sz="4000" b="1" dirty="0">
                <a:solidFill>
                  <a:srgbClr val="00B050"/>
                </a:solidFill>
              </a:rPr>
              <a:t>group by </a:t>
            </a:r>
            <a:r>
              <a:rPr lang="en-US" sz="4000" b="1" dirty="0">
                <a:solidFill>
                  <a:srgbClr val="C00000"/>
                </a:solidFill>
              </a:rPr>
              <a:t>place </a:t>
            </a:r>
            <a:r>
              <a:rPr lang="en-US" sz="4000" b="1" dirty="0">
                <a:solidFill>
                  <a:srgbClr val="00B050"/>
                </a:solidFill>
              </a:rPr>
              <a:t>having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>
                <a:solidFill>
                  <a:srgbClr val="002060"/>
                </a:solidFill>
              </a:rPr>
              <a:t>max</a:t>
            </a:r>
            <a:r>
              <a:rPr lang="en-US" sz="4000" b="1" dirty="0">
                <a:solidFill>
                  <a:srgbClr val="C00000"/>
                </a:solidFill>
              </a:rPr>
              <a:t>(id) &gt;=1;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+---------+------------+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</a:t>
            </a:r>
            <a:r>
              <a:rPr lang="en-US" sz="4000" b="1" dirty="0">
                <a:solidFill>
                  <a:srgbClr val="002060"/>
                </a:solidFill>
              </a:rPr>
              <a:t>max</a:t>
            </a:r>
            <a:r>
              <a:rPr lang="en-US" sz="4000" b="1" dirty="0">
                <a:solidFill>
                  <a:srgbClr val="C00000"/>
                </a:solidFill>
              </a:rPr>
              <a:t>(id) | place      |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+---------+------------+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      6 | </a:t>
            </a:r>
            <a:r>
              <a:rPr lang="en-US" sz="4000" b="1" dirty="0" err="1">
                <a:solidFill>
                  <a:srgbClr val="C00000"/>
                </a:solidFill>
              </a:rPr>
              <a:t>bangalore</a:t>
            </a:r>
            <a:r>
              <a:rPr lang="en-US" sz="4000" b="1" dirty="0">
                <a:solidFill>
                  <a:srgbClr val="C00000"/>
                </a:solidFill>
              </a:rPr>
              <a:t>  |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      7 | </a:t>
            </a:r>
            <a:r>
              <a:rPr lang="en-US" sz="4000" b="1" dirty="0" err="1">
                <a:solidFill>
                  <a:srgbClr val="C00000"/>
                </a:solidFill>
              </a:rPr>
              <a:t>chennai</a:t>
            </a:r>
            <a:r>
              <a:rPr lang="en-US" sz="4000" b="1" dirty="0">
                <a:solidFill>
                  <a:srgbClr val="C00000"/>
                </a:solidFill>
              </a:rPr>
              <a:t>    |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      8 | </a:t>
            </a:r>
            <a:r>
              <a:rPr lang="en-US" sz="4000" b="1" dirty="0" err="1">
                <a:solidFill>
                  <a:srgbClr val="C00000"/>
                </a:solidFill>
              </a:rPr>
              <a:t>madurai</a:t>
            </a:r>
            <a:r>
              <a:rPr lang="en-US" sz="4000" b="1" dirty="0">
                <a:solidFill>
                  <a:srgbClr val="C00000"/>
                </a:solidFill>
              </a:rPr>
              <a:t>    |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|       1 | </a:t>
            </a:r>
            <a:r>
              <a:rPr lang="en-US" sz="4000" b="1" dirty="0" err="1">
                <a:solidFill>
                  <a:srgbClr val="C00000"/>
                </a:solidFill>
              </a:rPr>
              <a:t>marthandam</a:t>
            </a:r>
            <a:r>
              <a:rPr lang="en-US" sz="4000" b="1" dirty="0">
                <a:solidFill>
                  <a:srgbClr val="C00000"/>
                </a:solidFill>
              </a:rPr>
              <a:t> |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+---------+------------+</a:t>
            </a:r>
          </a:p>
        </p:txBody>
      </p:sp>
    </p:spTree>
    <p:extLst>
      <p:ext uri="{BB962C8B-B14F-4D97-AF65-F5344CB8AC3E}">
        <p14:creationId xmlns:p14="http://schemas.microsoft.com/office/powerpoint/2010/main" val="2023261056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743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C00000"/>
                </a:solidFill>
              </a:rPr>
              <a:t>select </a:t>
            </a:r>
            <a:r>
              <a:rPr lang="en-US" sz="4400" b="1" dirty="0">
                <a:solidFill>
                  <a:srgbClr val="002060"/>
                </a:solidFill>
              </a:rPr>
              <a:t>sum</a:t>
            </a:r>
            <a:r>
              <a:rPr lang="en-US" sz="4400" b="1" dirty="0">
                <a:solidFill>
                  <a:srgbClr val="C00000"/>
                </a:solidFill>
              </a:rPr>
              <a:t>(id),place from hello </a:t>
            </a:r>
            <a:r>
              <a:rPr lang="en-US" sz="4400" b="1" dirty="0">
                <a:solidFill>
                  <a:srgbClr val="00B050"/>
                </a:solidFill>
              </a:rPr>
              <a:t>group by</a:t>
            </a:r>
            <a:r>
              <a:rPr lang="en-US" sz="4400" b="1" dirty="0">
                <a:solidFill>
                  <a:srgbClr val="C00000"/>
                </a:solidFill>
              </a:rPr>
              <a:t> place </a:t>
            </a:r>
            <a:r>
              <a:rPr lang="en-US" sz="4400" b="1" dirty="0">
                <a:solidFill>
                  <a:srgbClr val="00B050"/>
                </a:solidFill>
              </a:rPr>
              <a:t>having</a:t>
            </a:r>
            <a:r>
              <a:rPr lang="en-US" sz="4400" b="1" dirty="0">
                <a:solidFill>
                  <a:srgbClr val="C00000"/>
                </a:solidFill>
              </a:rPr>
              <a:t> </a:t>
            </a:r>
            <a:r>
              <a:rPr lang="en-US" sz="4400" b="1" dirty="0">
                <a:solidFill>
                  <a:srgbClr val="002060"/>
                </a:solidFill>
              </a:rPr>
              <a:t>sum</a:t>
            </a:r>
            <a:r>
              <a:rPr lang="en-US" sz="4400" b="1" dirty="0">
                <a:solidFill>
                  <a:srgbClr val="C00000"/>
                </a:solidFill>
              </a:rPr>
              <a:t>(id) &gt;1;</a:t>
            </a:r>
          </a:p>
          <a:p>
            <a:r>
              <a:rPr lang="en-US" sz="4400" b="1" dirty="0">
                <a:solidFill>
                  <a:srgbClr val="C00000"/>
                </a:solidFill>
              </a:rPr>
              <a:t>+---------+-----------+</a:t>
            </a:r>
          </a:p>
          <a:p>
            <a:r>
              <a:rPr lang="en-US" sz="4400" b="1" dirty="0">
                <a:solidFill>
                  <a:srgbClr val="C00000"/>
                </a:solidFill>
              </a:rPr>
              <a:t>| </a:t>
            </a:r>
            <a:r>
              <a:rPr lang="en-US" sz="4400" b="1" dirty="0">
                <a:solidFill>
                  <a:srgbClr val="002060"/>
                </a:solidFill>
              </a:rPr>
              <a:t>sum</a:t>
            </a:r>
            <a:r>
              <a:rPr lang="en-US" sz="4400" b="1" dirty="0">
                <a:solidFill>
                  <a:srgbClr val="C00000"/>
                </a:solidFill>
              </a:rPr>
              <a:t>(id) | place     |</a:t>
            </a:r>
          </a:p>
          <a:p>
            <a:r>
              <a:rPr lang="en-US" sz="4400" b="1" dirty="0">
                <a:solidFill>
                  <a:srgbClr val="C00000"/>
                </a:solidFill>
              </a:rPr>
              <a:t>+---------+-----------+</a:t>
            </a:r>
          </a:p>
          <a:p>
            <a:r>
              <a:rPr lang="en-US" sz="4400" b="1" dirty="0">
                <a:solidFill>
                  <a:srgbClr val="C00000"/>
                </a:solidFill>
              </a:rPr>
              <a:t>|      11 | </a:t>
            </a:r>
            <a:r>
              <a:rPr lang="en-US" sz="4400" b="1" dirty="0" err="1">
                <a:solidFill>
                  <a:srgbClr val="C00000"/>
                </a:solidFill>
              </a:rPr>
              <a:t>bangalore</a:t>
            </a:r>
            <a:r>
              <a:rPr lang="en-US" sz="4400" b="1" dirty="0">
                <a:solidFill>
                  <a:srgbClr val="C00000"/>
                </a:solidFill>
              </a:rPr>
              <a:t> |</a:t>
            </a:r>
          </a:p>
          <a:p>
            <a:r>
              <a:rPr lang="en-US" sz="4400" b="1" dirty="0">
                <a:solidFill>
                  <a:srgbClr val="C00000"/>
                </a:solidFill>
              </a:rPr>
              <a:t>|      12 | </a:t>
            </a:r>
            <a:r>
              <a:rPr lang="en-US" sz="4400" b="1" dirty="0" err="1">
                <a:solidFill>
                  <a:srgbClr val="C00000"/>
                </a:solidFill>
              </a:rPr>
              <a:t>chennai</a:t>
            </a:r>
            <a:r>
              <a:rPr lang="en-US" sz="4400" b="1" dirty="0">
                <a:solidFill>
                  <a:srgbClr val="C00000"/>
                </a:solidFill>
              </a:rPr>
              <a:t>   |</a:t>
            </a:r>
          </a:p>
          <a:p>
            <a:r>
              <a:rPr lang="en-US" sz="4400" b="1" dirty="0">
                <a:solidFill>
                  <a:srgbClr val="C00000"/>
                </a:solidFill>
              </a:rPr>
              <a:t>|      12 | </a:t>
            </a:r>
            <a:r>
              <a:rPr lang="en-US" sz="4400" b="1" dirty="0" err="1">
                <a:solidFill>
                  <a:srgbClr val="C00000"/>
                </a:solidFill>
              </a:rPr>
              <a:t>madurai</a:t>
            </a:r>
            <a:r>
              <a:rPr lang="en-US" sz="4400" b="1" dirty="0">
                <a:solidFill>
                  <a:srgbClr val="C00000"/>
                </a:solidFill>
              </a:rPr>
              <a:t>   |</a:t>
            </a:r>
          </a:p>
          <a:p>
            <a:r>
              <a:rPr lang="en-US" sz="4400" b="1" dirty="0">
                <a:solidFill>
                  <a:srgbClr val="C00000"/>
                </a:solidFill>
              </a:rPr>
              <a:t>+---------+-----------+</a:t>
            </a:r>
          </a:p>
        </p:txBody>
      </p:sp>
    </p:spTree>
    <p:extLst>
      <p:ext uri="{BB962C8B-B14F-4D97-AF65-F5344CB8AC3E}">
        <p14:creationId xmlns:p14="http://schemas.microsoft.com/office/powerpoint/2010/main" val="252091098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C00000"/>
                </a:solidFill>
              </a:rPr>
              <a:t>select </a:t>
            </a:r>
            <a:r>
              <a:rPr lang="en-US" sz="4400" b="1" dirty="0">
                <a:solidFill>
                  <a:srgbClr val="0070C0"/>
                </a:solidFill>
              </a:rPr>
              <a:t>min</a:t>
            </a:r>
            <a:r>
              <a:rPr lang="en-US" sz="4400" b="1" dirty="0">
                <a:solidFill>
                  <a:srgbClr val="C00000"/>
                </a:solidFill>
              </a:rPr>
              <a:t>(id),place from hello </a:t>
            </a:r>
            <a:r>
              <a:rPr lang="en-US" sz="4400" b="1" dirty="0">
                <a:solidFill>
                  <a:srgbClr val="00B050"/>
                </a:solidFill>
              </a:rPr>
              <a:t>group by</a:t>
            </a:r>
            <a:r>
              <a:rPr lang="en-US" sz="4400" b="1" dirty="0">
                <a:solidFill>
                  <a:srgbClr val="C00000"/>
                </a:solidFill>
              </a:rPr>
              <a:t> place </a:t>
            </a:r>
            <a:r>
              <a:rPr lang="en-US" sz="4400" b="1" dirty="0">
                <a:solidFill>
                  <a:srgbClr val="00B050"/>
                </a:solidFill>
              </a:rPr>
              <a:t>having</a:t>
            </a:r>
            <a:r>
              <a:rPr lang="en-US" sz="4400" b="1" dirty="0">
                <a:solidFill>
                  <a:srgbClr val="C00000"/>
                </a:solidFill>
              </a:rPr>
              <a:t> </a:t>
            </a:r>
            <a:r>
              <a:rPr lang="en-US" sz="4400" b="1" dirty="0">
                <a:solidFill>
                  <a:srgbClr val="0070C0"/>
                </a:solidFill>
              </a:rPr>
              <a:t>min</a:t>
            </a:r>
            <a:r>
              <a:rPr lang="en-US" sz="4400" b="1" dirty="0">
                <a:solidFill>
                  <a:srgbClr val="C00000"/>
                </a:solidFill>
              </a:rPr>
              <a:t>(id) &gt;1;</a:t>
            </a:r>
          </a:p>
          <a:p>
            <a:r>
              <a:rPr lang="en-US" sz="4400" b="1" dirty="0">
                <a:solidFill>
                  <a:srgbClr val="C00000"/>
                </a:solidFill>
              </a:rPr>
              <a:t>+---------+-----------+</a:t>
            </a:r>
          </a:p>
          <a:p>
            <a:r>
              <a:rPr lang="en-US" sz="4400" b="1" dirty="0">
                <a:solidFill>
                  <a:srgbClr val="C00000"/>
                </a:solidFill>
              </a:rPr>
              <a:t>| </a:t>
            </a:r>
            <a:r>
              <a:rPr lang="en-US" sz="4400" b="1" dirty="0">
                <a:solidFill>
                  <a:srgbClr val="0070C0"/>
                </a:solidFill>
              </a:rPr>
              <a:t>min</a:t>
            </a:r>
            <a:r>
              <a:rPr lang="en-US" sz="4400" b="1" dirty="0">
                <a:solidFill>
                  <a:srgbClr val="C00000"/>
                </a:solidFill>
              </a:rPr>
              <a:t>(id) | place     |</a:t>
            </a:r>
          </a:p>
          <a:p>
            <a:r>
              <a:rPr lang="en-US" sz="4400" b="1" dirty="0">
                <a:solidFill>
                  <a:srgbClr val="C00000"/>
                </a:solidFill>
              </a:rPr>
              <a:t>+---------+-----------+</a:t>
            </a:r>
          </a:p>
          <a:p>
            <a:r>
              <a:rPr lang="en-US" sz="4400" b="1" dirty="0">
                <a:solidFill>
                  <a:srgbClr val="C00000"/>
                </a:solidFill>
              </a:rPr>
              <a:t>|       5 | </a:t>
            </a:r>
            <a:r>
              <a:rPr lang="en-US" sz="4400" b="1" dirty="0" err="1">
                <a:solidFill>
                  <a:srgbClr val="C00000"/>
                </a:solidFill>
              </a:rPr>
              <a:t>bangalore</a:t>
            </a:r>
            <a:r>
              <a:rPr lang="en-US" sz="4400" b="1" dirty="0">
                <a:solidFill>
                  <a:srgbClr val="C00000"/>
                </a:solidFill>
              </a:rPr>
              <a:t> |</a:t>
            </a:r>
          </a:p>
          <a:p>
            <a:r>
              <a:rPr lang="en-US" sz="4400" b="1" dirty="0">
                <a:solidFill>
                  <a:srgbClr val="C00000"/>
                </a:solidFill>
              </a:rPr>
              <a:t>|       2 | </a:t>
            </a:r>
            <a:r>
              <a:rPr lang="en-US" sz="4400" b="1" dirty="0" err="1">
                <a:solidFill>
                  <a:srgbClr val="C00000"/>
                </a:solidFill>
              </a:rPr>
              <a:t>chennai</a:t>
            </a:r>
            <a:r>
              <a:rPr lang="en-US" sz="4400" b="1" dirty="0">
                <a:solidFill>
                  <a:srgbClr val="C00000"/>
                </a:solidFill>
              </a:rPr>
              <a:t>   |</a:t>
            </a:r>
          </a:p>
          <a:p>
            <a:r>
              <a:rPr lang="en-US" sz="4400" b="1" dirty="0">
                <a:solidFill>
                  <a:srgbClr val="C00000"/>
                </a:solidFill>
              </a:rPr>
              <a:t>|       4 | </a:t>
            </a:r>
            <a:r>
              <a:rPr lang="en-US" sz="4400" b="1" dirty="0" err="1">
                <a:solidFill>
                  <a:srgbClr val="C00000"/>
                </a:solidFill>
              </a:rPr>
              <a:t>madurai</a:t>
            </a:r>
            <a:r>
              <a:rPr lang="en-US" sz="4400" b="1" dirty="0">
                <a:solidFill>
                  <a:srgbClr val="C00000"/>
                </a:solidFill>
              </a:rPr>
              <a:t>   |</a:t>
            </a:r>
          </a:p>
          <a:p>
            <a:r>
              <a:rPr lang="en-US" sz="4400" b="1" dirty="0">
                <a:solidFill>
                  <a:srgbClr val="C00000"/>
                </a:solidFill>
              </a:rPr>
              <a:t>+---------+-----------+</a:t>
            </a:r>
          </a:p>
        </p:txBody>
      </p:sp>
    </p:spTree>
    <p:extLst>
      <p:ext uri="{BB962C8B-B14F-4D97-AF65-F5344CB8AC3E}">
        <p14:creationId xmlns:p14="http://schemas.microsoft.com/office/powerpoint/2010/main" val="2520910980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2412" y="2590800"/>
            <a:ext cx="91664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  <a:latin typeface="Source Sans Pro Black" pitchFamily="34" charset="0"/>
              </a:rPr>
              <a:t>SELECT COMMAND</a:t>
            </a:r>
            <a:endParaRPr lang="en-US" sz="7200" b="1" dirty="0">
              <a:solidFill>
                <a:srgbClr val="C00000"/>
              </a:solidFill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91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158" y="685800"/>
            <a:ext cx="911784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/>
          </a:p>
          <a:p>
            <a:pPr algn="ctr"/>
            <a:r>
              <a:rPr lang="en-US" sz="13800" b="1" dirty="0">
                <a:solidFill>
                  <a:srgbClr val="FF0000"/>
                </a:solidFill>
                <a:latin typeface="Source Sans Pro Black" pitchFamily="34" charset="0"/>
              </a:rPr>
              <a:t>Creating Database</a:t>
            </a:r>
          </a:p>
        </p:txBody>
      </p:sp>
    </p:spTree>
    <p:extLst>
      <p:ext uri="{BB962C8B-B14F-4D97-AF65-F5344CB8AC3E}">
        <p14:creationId xmlns:p14="http://schemas.microsoft.com/office/powerpoint/2010/main" val="2168623730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0" y="129540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</a:rPr>
              <a:t>SELECT &lt;column-list&gt;FROM&lt;table-name&gt;;</a:t>
            </a:r>
          </a:p>
        </p:txBody>
      </p:sp>
      <p:sp>
        <p:nvSpPr>
          <p:cNvPr id="4" name="Rectangle 3"/>
          <p:cNvSpPr/>
          <p:nvPr/>
        </p:nvSpPr>
        <p:spPr>
          <a:xfrm>
            <a:off x="13855" y="44196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solidFill>
                  <a:srgbClr val="002060"/>
                </a:solidFill>
              </a:rPr>
              <a:t>SELECT </a:t>
            </a:r>
            <a:r>
              <a:rPr lang="en-US" sz="6600" b="1" dirty="0" smtClean="0">
                <a:solidFill>
                  <a:srgbClr val="FF0000"/>
                </a:solidFill>
              </a:rPr>
              <a:t>age</a:t>
            </a:r>
            <a:r>
              <a:rPr lang="en-US" sz="6600" b="1" dirty="0" smtClean="0">
                <a:solidFill>
                  <a:srgbClr val="002060"/>
                </a:solidFill>
              </a:rPr>
              <a:t> FROM </a:t>
            </a:r>
            <a:r>
              <a:rPr lang="en-US" sz="6600" b="1" dirty="0" smtClean="0">
                <a:solidFill>
                  <a:srgbClr val="FF0000"/>
                </a:solidFill>
              </a:rPr>
              <a:t>excel</a:t>
            </a:r>
            <a:r>
              <a:rPr lang="en-US" sz="6600" b="1" dirty="0" smtClean="0">
                <a:solidFill>
                  <a:srgbClr val="002060"/>
                </a:solidFill>
              </a:rPr>
              <a:t>;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855" y="327660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52091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13855" y="1219200"/>
            <a:ext cx="89553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</a:rPr>
              <a:t>SELECT * FROM &lt;table-name&gt;;</a:t>
            </a:r>
          </a:p>
        </p:txBody>
      </p:sp>
      <p:sp>
        <p:nvSpPr>
          <p:cNvPr id="5" name="Rectangle 4"/>
          <p:cNvSpPr/>
          <p:nvPr/>
        </p:nvSpPr>
        <p:spPr>
          <a:xfrm>
            <a:off x="13855" y="44196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solidFill>
                  <a:srgbClr val="002060"/>
                </a:solidFill>
              </a:rPr>
              <a:t>SELECT </a:t>
            </a:r>
            <a:r>
              <a:rPr lang="en-US" sz="6600" b="1" dirty="0" smtClean="0">
                <a:solidFill>
                  <a:srgbClr val="002060"/>
                </a:solidFill>
              </a:rPr>
              <a:t>* FROM </a:t>
            </a:r>
            <a:r>
              <a:rPr lang="en-US" sz="6600" b="1" dirty="0" smtClean="0">
                <a:solidFill>
                  <a:srgbClr val="FF0000"/>
                </a:solidFill>
              </a:rPr>
              <a:t>excel</a:t>
            </a:r>
            <a:r>
              <a:rPr lang="en-US" sz="6600" b="1" dirty="0" smtClean="0">
                <a:solidFill>
                  <a:srgbClr val="002060"/>
                </a:solidFill>
              </a:rPr>
              <a:t>;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855" y="327660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52091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13855" y="327660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-35860" y="923330"/>
            <a:ext cx="917985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</a:rPr>
              <a:t>SELECT </a:t>
            </a:r>
            <a:r>
              <a:rPr lang="en-US" sz="5400" b="1" dirty="0">
                <a:solidFill>
                  <a:srgbClr val="00B050"/>
                </a:solidFill>
              </a:rPr>
              <a:t>DISTINCT</a:t>
            </a:r>
            <a:r>
              <a:rPr lang="en-US" sz="5400" b="1" dirty="0">
                <a:solidFill>
                  <a:srgbClr val="002060"/>
                </a:solidFill>
              </a:rPr>
              <a:t> &lt;column-list</a:t>
            </a:r>
            <a:r>
              <a:rPr lang="en-US" sz="5400" b="1" dirty="0" smtClean="0">
                <a:solidFill>
                  <a:srgbClr val="002060"/>
                </a:solidFill>
              </a:rPr>
              <a:t>&gt; </a:t>
            </a:r>
            <a:r>
              <a:rPr lang="en-US" sz="5400" b="1" dirty="0" smtClean="0">
                <a:solidFill>
                  <a:srgbClr val="0070C0"/>
                </a:solidFill>
              </a:rPr>
              <a:t>FROM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>
                <a:solidFill>
                  <a:srgbClr val="002060"/>
                </a:solidFill>
              </a:rPr>
              <a:t>&lt;table-name&gt;;</a:t>
            </a:r>
          </a:p>
        </p:txBody>
      </p:sp>
      <p:sp>
        <p:nvSpPr>
          <p:cNvPr id="5" name="Rectangle 4"/>
          <p:cNvSpPr/>
          <p:nvPr/>
        </p:nvSpPr>
        <p:spPr>
          <a:xfrm>
            <a:off x="-17930" y="4343400"/>
            <a:ext cx="917985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</a:rPr>
              <a:t>SELECT </a:t>
            </a:r>
            <a:r>
              <a:rPr lang="en-US" sz="5400" b="1" dirty="0">
                <a:solidFill>
                  <a:srgbClr val="00B050"/>
                </a:solidFill>
              </a:rPr>
              <a:t>DISTINCT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smtClean="0">
                <a:solidFill>
                  <a:srgbClr val="FF0000"/>
                </a:solidFill>
              </a:rPr>
              <a:t>age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 smtClean="0">
                <a:solidFill>
                  <a:srgbClr val="0070C0"/>
                </a:solidFill>
              </a:rPr>
              <a:t>FROM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 smtClean="0">
                <a:solidFill>
                  <a:srgbClr val="FF0000"/>
                </a:solidFill>
              </a:rPr>
              <a:t>excel;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65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13855" y="327660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13854" y="836963"/>
            <a:ext cx="913014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</a:rPr>
              <a:t>SELECT </a:t>
            </a:r>
            <a:r>
              <a:rPr lang="en-US" sz="5400" b="1" dirty="0">
                <a:solidFill>
                  <a:srgbClr val="FF0000"/>
                </a:solidFill>
              </a:rPr>
              <a:t>ALL</a:t>
            </a:r>
            <a:r>
              <a:rPr lang="en-US" sz="5400" b="1" dirty="0">
                <a:solidFill>
                  <a:srgbClr val="002060"/>
                </a:solidFill>
              </a:rPr>
              <a:t> &lt;column-list&gt;FROM &lt;table-name&gt;;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419600"/>
            <a:ext cx="91301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</a:rPr>
              <a:t>SELECT </a:t>
            </a:r>
            <a:r>
              <a:rPr lang="en-US" sz="5400" b="1" dirty="0">
                <a:solidFill>
                  <a:srgbClr val="FF0000"/>
                </a:solidFill>
              </a:rPr>
              <a:t>ALL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smtClean="0">
                <a:solidFill>
                  <a:srgbClr val="002060"/>
                </a:solidFill>
              </a:rPr>
              <a:t>age FROM </a:t>
            </a:r>
            <a:r>
              <a:rPr lang="en-US" sz="5400" b="1" dirty="0">
                <a:solidFill>
                  <a:srgbClr val="FF0000"/>
                </a:solidFill>
              </a:rPr>
              <a:t>excel</a:t>
            </a:r>
            <a:r>
              <a:rPr lang="en-US" sz="5400" b="1" dirty="0" smtClean="0">
                <a:solidFill>
                  <a:srgbClr val="002060"/>
                </a:solidFill>
              </a:rPr>
              <a:t>;</a:t>
            </a:r>
            <a:endParaRPr lang="en-US" sz="5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42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13855" y="327660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13855" y="800738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</a:rPr>
              <a:t>SELECT &lt;column-name&gt;[,&lt;column-name&gt;,….] </a:t>
            </a:r>
            <a:r>
              <a:rPr lang="en-US" sz="4800" b="1" dirty="0">
                <a:solidFill>
                  <a:srgbClr val="FF0000"/>
                </a:solidFill>
              </a:rPr>
              <a:t>FROM</a:t>
            </a:r>
            <a:r>
              <a:rPr lang="en-US" sz="4800" b="1" dirty="0">
                <a:solidFill>
                  <a:srgbClr val="002060"/>
                </a:solidFill>
              </a:rPr>
              <a:t> &lt;table-name</a:t>
            </a:r>
            <a:r>
              <a:rPr lang="en-US" sz="4800" b="1" dirty="0" smtClean="0">
                <a:solidFill>
                  <a:srgbClr val="002060"/>
                </a:solidFill>
              </a:rPr>
              <a:t>&gt; </a:t>
            </a:r>
            <a:r>
              <a:rPr lang="en-US" sz="4800" b="1" dirty="0" smtClean="0">
                <a:solidFill>
                  <a:srgbClr val="FF0000"/>
                </a:solidFill>
              </a:rPr>
              <a:t>WHERE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>
                <a:solidFill>
                  <a:srgbClr val="002060"/>
                </a:solidFill>
              </a:rPr>
              <a:t>condition&gt;;</a:t>
            </a:r>
          </a:p>
        </p:txBody>
      </p:sp>
      <p:sp>
        <p:nvSpPr>
          <p:cNvPr id="5" name="Rectangle 4"/>
          <p:cNvSpPr/>
          <p:nvPr/>
        </p:nvSpPr>
        <p:spPr>
          <a:xfrm>
            <a:off x="-1" y="4572000"/>
            <a:ext cx="915785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</a:rPr>
              <a:t>SELECT </a:t>
            </a:r>
            <a:r>
              <a:rPr lang="en-US" sz="4400" b="1" dirty="0" err="1">
                <a:solidFill>
                  <a:srgbClr val="002060"/>
                </a:solidFill>
              </a:rPr>
              <a:t>Admno</a:t>
            </a:r>
            <a:r>
              <a:rPr lang="en-US" sz="4400" b="1" dirty="0">
                <a:solidFill>
                  <a:srgbClr val="002060"/>
                </a:solidFill>
              </a:rPr>
              <a:t>, Name, Place </a:t>
            </a:r>
            <a:r>
              <a:rPr lang="en-US" sz="4400" b="1" dirty="0">
                <a:solidFill>
                  <a:srgbClr val="FF0000"/>
                </a:solidFill>
              </a:rPr>
              <a:t>FROM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>
                <a:solidFill>
                  <a:srgbClr val="FF0000"/>
                </a:solidFill>
              </a:rPr>
              <a:t>excel </a:t>
            </a:r>
            <a:r>
              <a:rPr lang="en-US" sz="4400" b="1" dirty="0" smtClean="0">
                <a:solidFill>
                  <a:srgbClr val="FF0000"/>
                </a:solidFill>
              </a:rPr>
              <a:t>WHERE</a:t>
            </a:r>
            <a:r>
              <a:rPr lang="en-US" sz="4400" b="1" dirty="0" smtClean="0">
                <a:solidFill>
                  <a:srgbClr val="002060"/>
                </a:solidFill>
              </a:rPr>
              <a:t> </a:t>
            </a:r>
            <a:r>
              <a:rPr lang="en-US" sz="4400" b="1" dirty="0">
                <a:solidFill>
                  <a:srgbClr val="002060"/>
                </a:solidFill>
              </a:rPr>
              <a:t>Place =”Chennai”;</a:t>
            </a:r>
          </a:p>
        </p:txBody>
      </p:sp>
    </p:spTree>
    <p:extLst>
      <p:ext uri="{BB962C8B-B14F-4D97-AF65-F5344CB8AC3E}">
        <p14:creationId xmlns:p14="http://schemas.microsoft.com/office/powerpoint/2010/main" val="426442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13855" y="327660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92333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</a:rPr>
              <a:t>SELECT &lt;column-list&gt;,&lt;column-list&gt; </a:t>
            </a:r>
            <a:r>
              <a:rPr lang="en-US" sz="3600" b="1" dirty="0">
                <a:solidFill>
                  <a:srgbClr val="FF0000"/>
                </a:solidFill>
              </a:rPr>
              <a:t>FROM</a:t>
            </a:r>
            <a:r>
              <a:rPr lang="en-US" sz="3600" b="1" dirty="0">
                <a:solidFill>
                  <a:srgbClr val="002060"/>
                </a:solidFill>
              </a:rPr>
              <a:t> &lt;table-name&gt;;</a:t>
            </a:r>
          </a:p>
          <a:p>
            <a:pPr algn="ctr"/>
            <a:r>
              <a:rPr lang="en-US" sz="3600" b="1" dirty="0">
                <a:solidFill>
                  <a:srgbClr val="002060"/>
                </a:solidFill>
              </a:rPr>
              <a:t>WHERE </a:t>
            </a:r>
            <a:r>
              <a:rPr lang="en-US" sz="3600" b="1" dirty="0" smtClean="0">
                <a:solidFill>
                  <a:srgbClr val="002060"/>
                </a:solidFill>
              </a:rPr>
              <a:t>&lt;</a:t>
            </a:r>
            <a:r>
              <a:rPr lang="en-US" sz="3600" b="1" dirty="0" smtClean="0">
                <a:solidFill>
                  <a:srgbClr val="00B050"/>
                </a:solidFill>
              </a:rPr>
              <a:t>BETWEEN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>
                <a:solidFill>
                  <a:srgbClr val="002060"/>
                </a:solidFill>
              </a:rPr>
              <a:t>&lt;column-list&gt;</a:t>
            </a:r>
            <a:r>
              <a:rPr lang="en-US" sz="3600" b="1" dirty="0">
                <a:solidFill>
                  <a:srgbClr val="FF0000"/>
                </a:solidFill>
              </a:rPr>
              <a:t>AND</a:t>
            </a:r>
            <a:r>
              <a:rPr lang="en-US" sz="3600" b="1" dirty="0">
                <a:solidFill>
                  <a:srgbClr val="002060"/>
                </a:solidFill>
              </a:rPr>
              <a:t> &lt;column-list&gt;;</a:t>
            </a:r>
          </a:p>
        </p:txBody>
      </p:sp>
      <p:sp>
        <p:nvSpPr>
          <p:cNvPr id="5" name="Rectangle 4"/>
          <p:cNvSpPr/>
          <p:nvPr/>
        </p:nvSpPr>
        <p:spPr>
          <a:xfrm>
            <a:off x="13854" y="4267200"/>
            <a:ext cx="913014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</a:rPr>
              <a:t>SELECT </a:t>
            </a:r>
            <a:r>
              <a:rPr lang="en-US" sz="4400" b="1" dirty="0" err="1">
                <a:solidFill>
                  <a:srgbClr val="002060"/>
                </a:solidFill>
              </a:rPr>
              <a:t>Admno</a:t>
            </a:r>
            <a:r>
              <a:rPr lang="en-US" sz="4400" b="1" dirty="0">
                <a:solidFill>
                  <a:srgbClr val="002060"/>
                </a:solidFill>
              </a:rPr>
              <a:t>, Name, Age </a:t>
            </a:r>
            <a:r>
              <a:rPr lang="en-US" sz="4400" b="1" dirty="0">
                <a:solidFill>
                  <a:srgbClr val="FF0000"/>
                </a:solidFill>
              </a:rPr>
              <a:t>FROM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>
                <a:solidFill>
                  <a:srgbClr val="FF0000"/>
                </a:solidFill>
              </a:rPr>
              <a:t>excel </a:t>
            </a:r>
            <a:r>
              <a:rPr lang="en-US" sz="4400" b="1" dirty="0" smtClean="0">
                <a:solidFill>
                  <a:srgbClr val="002060"/>
                </a:solidFill>
              </a:rPr>
              <a:t>WHERE </a:t>
            </a:r>
            <a:r>
              <a:rPr lang="en-US" sz="4400" b="1" dirty="0">
                <a:solidFill>
                  <a:srgbClr val="002060"/>
                </a:solidFill>
              </a:rPr>
              <a:t>Age </a:t>
            </a:r>
            <a:r>
              <a:rPr lang="en-US" sz="4400" b="1" dirty="0" smtClean="0">
                <a:solidFill>
                  <a:srgbClr val="00B050"/>
                </a:solidFill>
              </a:rPr>
              <a:t>BETWEEN</a:t>
            </a:r>
            <a:r>
              <a:rPr lang="en-US" sz="4400" b="1" dirty="0" smtClean="0">
                <a:solidFill>
                  <a:srgbClr val="002060"/>
                </a:solidFill>
              </a:rPr>
              <a:t> </a:t>
            </a:r>
            <a:r>
              <a:rPr lang="en-US" sz="4400" b="1" dirty="0">
                <a:solidFill>
                  <a:srgbClr val="002060"/>
                </a:solidFill>
              </a:rPr>
              <a:t>18 </a:t>
            </a:r>
            <a:r>
              <a:rPr lang="en-US" sz="4400" b="1" dirty="0">
                <a:solidFill>
                  <a:srgbClr val="FF0000"/>
                </a:solidFill>
              </a:rPr>
              <a:t>AND </a:t>
            </a:r>
            <a:r>
              <a:rPr lang="en-US" sz="4400" b="1" dirty="0">
                <a:solidFill>
                  <a:srgbClr val="002060"/>
                </a:solidFill>
              </a:rPr>
              <a:t>19;</a:t>
            </a:r>
          </a:p>
        </p:txBody>
      </p:sp>
    </p:spTree>
    <p:extLst>
      <p:ext uri="{BB962C8B-B14F-4D97-AF65-F5344CB8AC3E}">
        <p14:creationId xmlns:p14="http://schemas.microsoft.com/office/powerpoint/2010/main" val="422696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13855" y="327660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900918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</a:rPr>
              <a:t>SELECT &lt;column-list&gt;,&lt;column-list&gt; FROM &lt;table-name&gt;;</a:t>
            </a:r>
          </a:p>
          <a:p>
            <a:pPr algn="ctr"/>
            <a:r>
              <a:rPr lang="en-US" sz="3600" b="1" dirty="0">
                <a:solidFill>
                  <a:srgbClr val="002060"/>
                </a:solidFill>
              </a:rPr>
              <a:t>WHERE &lt;column-list</a:t>
            </a:r>
            <a:r>
              <a:rPr lang="en-US" sz="3600" b="1" dirty="0" smtClean="0">
                <a:solidFill>
                  <a:srgbClr val="002060"/>
                </a:solidFill>
              </a:rPr>
              <a:t>&gt; </a:t>
            </a:r>
            <a:r>
              <a:rPr lang="en-US" sz="3600" b="1" dirty="0" smtClean="0">
                <a:solidFill>
                  <a:srgbClr val="00B050"/>
                </a:solidFill>
              </a:rPr>
              <a:t>NOT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>
                <a:solidFill>
                  <a:srgbClr val="00B050"/>
                </a:solidFill>
              </a:rPr>
              <a:t>BETWEEN</a:t>
            </a:r>
            <a:r>
              <a:rPr lang="en-US" sz="3600" b="1" dirty="0">
                <a:solidFill>
                  <a:srgbClr val="002060"/>
                </a:solidFill>
              </a:rPr>
              <a:t> &lt;column-list&gt;AND &lt;column-list&gt;;</a:t>
            </a:r>
          </a:p>
        </p:txBody>
      </p:sp>
      <p:sp>
        <p:nvSpPr>
          <p:cNvPr id="5" name="Rectangle 4"/>
          <p:cNvSpPr/>
          <p:nvPr/>
        </p:nvSpPr>
        <p:spPr>
          <a:xfrm>
            <a:off x="13854" y="4244788"/>
            <a:ext cx="913014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</a:rPr>
              <a:t>SELECT </a:t>
            </a:r>
            <a:r>
              <a:rPr lang="en-US" sz="4400" b="1" dirty="0" err="1">
                <a:solidFill>
                  <a:srgbClr val="002060"/>
                </a:solidFill>
              </a:rPr>
              <a:t>Admno</a:t>
            </a:r>
            <a:r>
              <a:rPr lang="en-US" sz="4400" b="1" dirty="0">
                <a:solidFill>
                  <a:srgbClr val="002060"/>
                </a:solidFill>
              </a:rPr>
              <a:t>, Name, Age FROM </a:t>
            </a:r>
            <a:r>
              <a:rPr lang="en-US" sz="4400" b="1" dirty="0">
                <a:solidFill>
                  <a:srgbClr val="FF0000"/>
                </a:solidFill>
              </a:rPr>
              <a:t>excel </a:t>
            </a:r>
            <a:r>
              <a:rPr lang="en-US" sz="4400" b="1" dirty="0" smtClean="0">
                <a:solidFill>
                  <a:srgbClr val="002060"/>
                </a:solidFill>
              </a:rPr>
              <a:t>WHERE </a:t>
            </a:r>
            <a:r>
              <a:rPr lang="en-US" sz="4400" b="1" dirty="0">
                <a:solidFill>
                  <a:srgbClr val="002060"/>
                </a:solidFill>
              </a:rPr>
              <a:t>Age </a:t>
            </a:r>
            <a:r>
              <a:rPr lang="en-US" sz="4400" b="1" dirty="0">
                <a:solidFill>
                  <a:srgbClr val="00B050"/>
                </a:solidFill>
              </a:rPr>
              <a:t>NOT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>
                <a:solidFill>
                  <a:srgbClr val="00B050"/>
                </a:solidFill>
              </a:rPr>
              <a:t>BETWEEN</a:t>
            </a:r>
            <a:r>
              <a:rPr lang="en-US" sz="4400" b="1" dirty="0">
                <a:solidFill>
                  <a:srgbClr val="002060"/>
                </a:solidFill>
              </a:rPr>
              <a:t> 18 AND 19;</a:t>
            </a:r>
          </a:p>
        </p:txBody>
      </p:sp>
    </p:spTree>
    <p:extLst>
      <p:ext uri="{BB962C8B-B14F-4D97-AF65-F5344CB8AC3E}">
        <p14:creationId xmlns:p14="http://schemas.microsoft.com/office/powerpoint/2010/main" val="426442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13855" y="327660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-22004" y="905418"/>
            <a:ext cx="91660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</a:rPr>
              <a:t>SELECT &lt;column-list&gt;, &lt;column-list&gt;, &lt;column-list&gt;FROM &lt;table-name&gt; WHERE &lt;column-list&gt;</a:t>
            </a:r>
            <a:r>
              <a:rPr lang="en-US" sz="3600" b="1" dirty="0">
                <a:solidFill>
                  <a:srgbClr val="FF0000"/>
                </a:solidFill>
              </a:rPr>
              <a:t>IN</a:t>
            </a:r>
            <a:r>
              <a:rPr lang="en-US" sz="3600" b="1" dirty="0">
                <a:solidFill>
                  <a:srgbClr val="002060"/>
                </a:solidFill>
              </a:rPr>
              <a:t> (“&lt;column-list&gt;”, “&lt;column-list&gt;”);</a:t>
            </a:r>
          </a:p>
        </p:txBody>
      </p:sp>
      <p:sp>
        <p:nvSpPr>
          <p:cNvPr id="5" name="Rectangle 4"/>
          <p:cNvSpPr/>
          <p:nvPr/>
        </p:nvSpPr>
        <p:spPr>
          <a:xfrm>
            <a:off x="-11002" y="4199930"/>
            <a:ext cx="915500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</a:rPr>
              <a:t>SELECT </a:t>
            </a:r>
            <a:r>
              <a:rPr lang="en-US" sz="4400" b="1" dirty="0" err="1">
                <a:solidFill>
                  <a:srgbClr val="002060"/>
                </a:solidFill>
              </a:rPr>
              <a:t>Admno</a:t>
            </a:r>
            <a:r>
              <a:rPr lang="en-US" sz="4400" b="1" dirty="0">
                <a:solidFill>
                  <a:srgbClr val="002060"/>
                </a:solidFill>
              </a:rPr>
              <a:t>, Name, Place FROM </a:t>
            </a:r>
            <a:r>
              <a:rPr lang="en-US" sz="4400" b="1" dirty="0">
                <a:solidFill>
                  <a:srgbClr val="FF0000"/>
                </a:solidFill>
              </a:rPr>
              <a:t>excel </a:t>
            </a:r>
            <a:r>
              <a:rPr lang="en-US" sz="4400" b="1" dirty="0" smtClean="0">
                <a:solidFill>
                  <a:srgbClr val="002060"/>
                </a:solidFill>
              </a:rPr>
              <a:t>WHERE </a:t>
            </a:r>
            <a:r>
              <a:rPr lang="en-US" sz="4400" b="1" dirty="0">
                <a:solidFill>
                  <a:srgbClr val="002060"/>
                </a:solidFill>
              </a:rPr>
              <a:t>Place </a:t>
            </a:r>
            <a:r>
              <a:rPr lang="en-US" sz="4400" b="1" dirty="0">
                <a:solidFill>
                  <a:srgbClr val="FF0000"/>
                </a:solidFill>
              </a:rPr>
              <a:t>IN</a:t>
            </a:r>
            <a:r>
              <a:rPr lang="en-US" sz="4400" b="1" dirty="0">
                <a:solidFill>
                  <a:srgbClr val="002060"/>
                </a:solidFill>
              </a:rPr>
              <a:t> (“Chennai”, “Delhi”); </a:t>
            </a:r>
          </a:p>
        </p:txBody>
      </p:sp>
    </p:spTree>
    <p:extLst>
      <p:ext uri="{BB962C8B-B14F-4D97-AF65-F5344CB8AC3E}">
        <p14:creationId xmlns:p14="http://schemas.microsoft.com/office/powerpoint/2010/main" val="426442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13855" y="327660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-22004" y="905418"/>
            <a:ext cx="91660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</a:rPr>
              <a:t>SELECT &lt;column-list&gt;, &lt;column-list&gt;, &lt;column-list&gt;FROM &lt;table-name&gt; WHERE &lt;column-list</a:t>
            </a:r>
            <a:r>
              <a:rPr lang="en-US" sz="3600" b="1" dirty="0" smtClean="0">
                <a:solidFill>
                  <a:srgbClr val="002060"/>
                </a:solidFill>
              </a:rPr>
              <a:t>&gt; </a:t>
            </a:r>
            <a:r>
              <a:rPr lang="en-US" sz="3600" b="1" dirty="0" smtClean="0">
                <a:solidFill>
                  <a:srgbClr val="FF0000"/>
                </a:solidFill>
              </a:rPr>
              <a:t>NOT IN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>
                <a:solidFill>
                  <a:srgbClr val="002060"/>
                </a:solidFill>
              </a:rPr>
              <a:t>(“&lt;column-list&gt;”, “&lt;column-list&gt;”);</a:t>
            </a:r>
          </a:p>
        </p:txBody>
      </p:sp>
      <p:sp>
        <p:nvSpPr>
          <p:cNvPr id="5" name="Rectangle 4"/>
          <p:cNvSpPr/>
          <p:nvPr/>
        </p:nvSpPr>
        <p:spPr>
          <a:xfrm>
            <a:off x="-11002" y="4199930"/>
            <a:ext cx="915500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</a:rPr>
              <a:t>SELECT </a:t>
            </a:r>
            <a:r>
              <a:rPr lang="en-US" sz="4400" b="1" dirty="0" err="1">
                <a:solidFill>
                  <a:srgbClr val="002060"/>
                </a:solidFill>
              </a:rPr>
              <a:t>Admno</a:t>
            </a:r>
            <a:r>
              <a:rPr lang="en-US" sz="4400" b="1" dirty="0">
                <a:solidFill>
                  <a:srgbClr val="002060"/>
                </a:solidFill>
              </a:rPr>
              <a:t>, Name, Place FROM </a:t>
            </a:r>
            <a:r>
              <a:rPr lang="en-US" sz="4400" b="1" dirty="0">
                <a:solidFill>
                  <a:srgbClr val="FF0000"/>
                </a:solidFill>
              </a:rPr>
              <a:t>excel </a:t>
            </a:r>
            <a:r>
              <a:rPr lang="en-US" sz="4400" b="1" dirty="0" smtClean="0">
                <a:solidFill>
                  <a:srgbClr val="002060"/>
                </a:solidFill>
              </a:rPr>
              <a:t>WHERE </a:t>
            </a:r>
            <a:r>
              <a:rPr lang="en-US" sz="4400" b="1" dirty="0">
                <a:solidFill>
                  <a:srgbClr val="002060"/>
                </a:solidFill>
              </a:rPr>
              <a:t>Place </a:t>
            </a:r>
            <a:r>
              <a:rPr lang="en-US" sz="4400" b="1" dirty="0" smtClean="0">
                <a:solidFill>
                  <a:srgbClr val="FF0000"/>
                </a:solidFill>
              </a:rPr>
              <a:t>NOT IN</a:t>
            </a:r>
            <a:r>
              <a:rPr lang="en-US" sz="4400" b="1" dirty="0" smtClean="0">
                <a:solidFill>
                  <a:srgbClr val="002060"/>
                </a:solidFill>
              </a:rPr>
              <a:t> </a:t>
            </a:r>
            <a:r>
              <a:rPr lang="en-US" sz="4400" b="1" dirty="0">
                <a:solidFill>
                  <a:srgbClr val="002060"/>
                </a:solidFill>
              </a:rPr>
              <a:t>(“Chennai”, “Delhi”); </a:t>
            </a:r>
          </a:p>
        </p:txBody>
      </p:sp>
    </p:spTree>
    <p:extLst>
      <p:ext uri="{BB962C8B-B14F-4D97-AF65-F5344CB8AC3E}">
        <p14:creationId xmlns:p14="http://schemas.microsoft.com/office/powerpoint/2010/main" val="3636366461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13855" y="327660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</a:rPr>
              <a:t>SELECT * FROM &lt;table-name&gt; </a:t>
            </a:r>
            <a:r>
              <a:rPr lang="en-US" sz="4400" b="1" dirty="0" smtClean="0">
                <a:solidFill>
                  <a:srgbClr val="00B050"/>
                </a:solidFill>
              </a:rPr>
              <a:t>WHERE</a:t>
            </a:r>
            <a:r>
              <a:rPr lang="en-US" sz="4400" b="1" dirty="0" smtClean="0">
                <a:solidFill>
                  <a:srgbClr val="002060"/>
                </a:solidFill>
              </a:rPr>
              <a:t> &lt;column-list&gt;</a:t>
            </a:r>
            <a:r>
              <a:rPr lang="en-US" sz="4400" b="1" dirty="0" smtClean="0">
                <a:solidFill>
                  <a:srgbClr val="C00000"/>
                </a:solidFill>
              </a:rPr>
              <a:t>IS NULL</a:t>
            </a:r>
            <a:r>
              <a:rPr lang="en-US" sz="4400" b="1" dirty="0" smtClean="0">
                <a:solidFill>
                  <a:srgbClr val="002060"/>
                </a:solidFill>
              </a:rPr>
              <a:t>;</a:t>
            </a:r>
            <a:endParaRPr lang="en-US" sz="44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854" y="4343400"/>
            <a:ext cx="91301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SELECT * FROM </a:t>
            </a:r>
            <a:r>
              <a:rPr lang="en-US" sz="4000" b="1" dirty="0">
                <a:solidFill>
                  <a:srgbClr val="FF0000"/>
                </a:solidFill>
              </a:rPr>
              <a:t>excel </a:t>
            </a:r>
            <a:r>
              <a:rPr lang="en-US" sz="4000" b="1" dirty="0" smtClean="0">
                <a:solidFill>
                  <a:srgbClr val="00B050"/>
                </a:solidFill>
              </a:rPr>
              <a:t>WHERE</a:t>
            </a:r>
            <a:r>
              <a:rPr lang="en-US" sz="4000" b="1" dirty="0" smtClean="0">
                <a:solidFill>
                  <a:srgbClr val="002060"/>
                </a:solidFill>
              </a:rPr>
              <a:t> Age </a:t>
            </a:r>
            <a:r>
              <a:rPr lang="en-US" sz="4000" b="1" dirty="0" smtClean="0">
                <a:solidFill>
                  <a:srgbClr val="C00000"/>
                </a:solidFill>
              </a:rPr>
              <a:t>IS NULL</a:t>
            </a:r>
            <a:r>
              <a:rPr lang="en-US" sz="4000" b="1" dirty="0" smtClean="0">
                <a:solidFill>
                  <a:srgbClr val="002060"/>
                </a:solidFill>
              </a:rPr>
              <a:t>;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423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85800"/>
            <a:ext cx="91440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/>
          </a:p>
          <a:p>
            <a:pPr algn="ctr"/>
            <a:r>
              <a:rPr lang="en-US" sz="11500" b="1" dirty="0">
                <a:solidFill>
                  <a:srgbClr val="FF0000"/>
                </a:solidFill>
                <a:latin typeface="Source Sans Pro Black" pitchFamily="34" charset="0"/>
              </a:rPr>
              <a:t>Components of SQL</a:t>
            </a:r>
          </a:p>
        </p:txBody>
      </p:sp>
    </p:spTree>
    <p:extLst>
      <p:ext uri="{BB962C8B-B14F-4D97-AF65-F5344CB8AC3E}">
        <p14:creationId xmlns:p14="http://schemas.microsoft.com/office/powerpoint/2010/main" val="21686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13855" y="327660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13854" y="923330"/>
            <a:ext cx="913014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</a:rPr>
              <a:t>SELECT &lt;column-name&gt;[,&lt;column-name&gt;,….] FROM &lt;table-name&gt;</a:t>
            </a:r>
            <a:r>
              <a:rPr lang="en-US" sz="4000" b="1" dirty="0">
                <a:solidFill>
                  <a:srgbClr val="7030A0"/>
                </a:solidFill>
              </a:rPr>
              <a:t>ORDER BY</a:t>
            </a:r>
            <a:r>
              <a:rPr lang="en-US" sz="4000" b="1" dirty="0">
                <a:solidFill>
                  <a:srgbClr val="002060"/>
                </a:solidFill>
              </a:rPr>
              <a:t> &lt;column1&gt;,&lt;column2</a:t>
            </a:r>
            <a:r>
              <a:rPr lang="en-US" sz="4000" b="1" dirty="0" smtClean="0">
                <a:solidFill>
                  <a:srgbClr val="002060"/>
                </a:solidFill>
              </a:rPr>
              <a:t>&gt;,…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desc</a:t>
            </a:r>
            <a:r>
              <a:rPr lang="en-US" sz="4000" b="1" dirty="0" smtClean="0">
                <a:solidFill>
                  <a:srgbClr val="002060"/>
                </a:solidFill>
              </a:rPr>
              <a:t>;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41960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</a:rPr>
              <a:t>select * from </a:t>
            </a:r>
            <a:r>
              <a:rPr lang="en-US" sz="5400" b="1" dirty="0">
                <a:solidFill>
                  <a:srgbClr val="FF0000"/>
                </a:solidFill>
              </a:rPr>
              <a:t>excel </a:t>
            </a:r>
            <a:r>
              <a:rPr lang="en-US" sz="5400" b="1" dirty="0" smtClean="0">
                <a:solidFill>
                  <a:srgbClr val="7030A0"/>
                </a:solidFill>
              </a:rPr>
              <a:t>order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>
                <a:solidFill>
                  <a:srgbClr val="7030A0"/>
                </a:solidFill>
              </a:rPr>
              <a:t>by</a:t>
            </a:r>
            <a:r>
              <a:rPr lang="en-US" sz="5400" b="1" dirty="0">
                <a:solidFill>
                  <a:srgbClr val="002060"/>
                </a:solidFill>
              </a:rPr>
              <a:t> id </a:t>
            </a:r>
            <a:r>
              <a:rPr lang="en-US" sz="5400" b="1" dirty="0" err="1">
                <a:solidFill>
                  <a:srgbClr val="C00000"/>
                </a:solidFill>
              </a:rPr>
              <a:t>desc</a:t>
            </a:r>
            <a:r>
              <a:rPr lang="en-US" sz="5400" b="1" dirty="0">
                <a:solidFill>
                  <a:srgbClr val="002060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26442302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13855" y="327660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13854" y="923330"/>
            <a:ext cx="913014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</a:rPr>
              <a:t>SELECT &lt;column-name&gt;[,&lt;column-name&gt;,….] FROM &lt;table-name&gt;</a:t>
            </a:r>
            <a:r>
              <a:rPr lang="en-US" sz="4000" b="1" dirty="0">
                <a:solidFill>
                  <a:srgbClr val="7030A0"/>
                </a:solidFill>
              </a:rPr>
              <a:t>ORDER BY</a:t>
            </a:r>
            <a:r>
              <a:rPr lang="en-US" sz="4000" b="1" dirty="0">
                <a:solidFill>
                  <a:srgbClr val="002060"/>
                </a:solidFill>
              </a:rPr>
              <a:t> &lt;column1&gt;,&lt;column2</a:t>
            </a:r>
            <a:r>
              <a:rPr lang="en-US" sz="4000" b="1" dirty="0" smtClean="0">
                <a:solidFill>
                  <a:srgbClr val="002060"/>
                </a:solidFill>
              </a:rPr>
              <a:t>&gt;,…</a:t>
            </a:r>
            <a:r>
              <a:rPr lang="en-US" sz="4000" b="1" dirty="0" smtClean="0">
                <a:solidFill>
                  <a:srgbClr val="C00000"/>
                </a:solidFill>
              </a:rPr>
              <a:t>ASC</a:t>
            </a:r>
            <a:r>
              <a:rPr lang="en-US" sz="4000" b="1" dirty="0" smtClean="0">
                <a:solidFill>
                  <a:srgbClr val="002060"/>
                </a:solidFill>
              </a:rPr>
              <a:t>;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41960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</a:rPr>
              <a:t>select * from </a:t>
            </a:r>
            <a:r>
              <a:rPr lang="en-US" sz="5400" b="1" dirty="0">
                <a:solidFill>
                  <a:srgbClr val="FF0000"/>
                </a:solidFill>
              </a:rPr>
              <a:t>excel </a:t>
            </a:r>
            <a:r>
              <a:rPr lang="en-US" sz="5400" b="1" dirty="0" smtClean="0">
                <a:solidFill>
                  <a:srgbClr val="7030A0"/>
                </a:solidFill>
              </a:rPr>
              <a:t>order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>
                <a:solidFill>
                  <a:srgbClr val="7030A0"/>
                </a:solidFill>
              </a:rPr>
              <a:t>by</a:t>
            </a:r>
            <a:r>
              <a:rPr lang="en-US" sz="5400" b="1" dirty="0">
                <a:solidFill>
                  <a:srgbClr val="002060"/>
                </a:solidFill>
              </a:rPr>
              <a:t> id </a:t>
            </a:r>
            <a:r>
              <a:rPr lang="en-US" sz="5400" b="1" dirty="0" smtClean="0">
                <a:solidFill>
                  <a:srgbClr val="C00000"/>
                </a:solidFill>
              </a:rPr>
              <a:t>ASC</a:t>
            </a:r>
            <a:r>
              <a:rPr lang="en-US" sz="5400" b="1" dirty="0" smtClean="0">
                <a:solidFill>
                  <a:srgbClr val="002060"/>
                </a:solidFill>
              </a:rPr>
              <a:t>;</a:t>
            </a:r>
            <a:endParaRPr lang="en-US" sz="5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608595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13855" y="327660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13854" y="923330"/>
            <a:ext cx="913014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</a:rPr>
              <a:t>SELECT * FROM &lt;table-name&gt;</a:t>
            </a:r>
            <a:r>
              <a:rPr lang="en-US" sz="4800" b="1" dirty="0">
                <a:solidFill>
                  <a:srgbClr val="7030A0"/>
                </a:solidFill>
              </a:rPr>
              <a:t>ORDER BY</a:t>
            </a:r>
            <a:r>
              <a:rPr lang="en-US" sz="4800" b="1" dirty="0">
                <a:solidFill>
                  <a:srgbClr val="002060"/>
                </a:solidFill>
              </a:rPr>
              <a:t> &lt;column-list&gt;;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419600"/>
            <a:ext cx="92855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2060"/>
                </a:solidFill>
              </a:rPr>
              <a:t>SELECT * FROM </a:t>
            </a:r>
            <a:r>
              <a:rPr lang="en-US" sz="6000" b="1" dirty="0">
                <a:solidFill>
                  <a:srgbClr val="FF0000"/>
                </a:solidFill>
              </a:rPr>
              <a:t>excel </a:t>
            </a:r>
            <a:r>
              <a:rPr lang="en-US" sz="6000" b="1" dirty="0" smtClean="0">
                <a:solidFill>
                  <a:srgbClr val="7030A0"/>
                </a:solidFill>
              </a:rPr>
              <a:t>ORDER</a:t>
            </a:r>
            <a:r>
              <a:rPr lang="en-US" sz="6000" b="1" dirty="0" smtClean="0">
                <a:solidFill>
                  <a:srgbClr val="002060"/>
                </a:solidFill>
              </a:rPr>
              <a:t> </a:t>
            </a:r>
            <a:r>
              <a:rPr lang="en-US" sz="6000" b="1" dirty="0" smtClean="0">
                <a:solidFill>
                  <a:srgbClr val="7030A0"/>
                </a:solidFill>
              </a:rPr>
              <a:t>BY </a:t>
            </a:r>
            <a:r>
              <a:rPr lang="en-US" sz="6000" b="1" dirty="0" smtClean="0">
                <a:solidFill>
                  <a:srgbClr val="002060"/>
                </a:solidFill>
              </a:rPr>
              <a:t>Name; </a:t>
            </a:r>
            <a:endParaRPr lang="en-US" sz="6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423024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13855" y="327660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909447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</a:rPr>
              <a:t>SELECT * FROM &lt;table-name&gt;WHERE &lt;column-list</a:t>
            </a:r>
            <a:r>
              <a:rPr lang="en-US" sz="4800" b="1" dirty="0" smtClean="0">
                <a:solidFill>
                  <a:srgbClr val="002060"/>
                </a:solidFill>
              </a:rPr>
              <a:t>&gt;</a:t>
            </a:r>
          </a:p>
          <a:p>
            <a:pPr algn="ctr"/>
            <a:r>
              <a:rPr lang="en-US" sz="4800" b="1" dirty="0" smtClean="0">
                <a:solidFill>
                  <a:srgbClr val="7030A0"/>
                </a:solidFill>
              </a:rPr>
              <a:t>ORDER </a:t>
            </a:r>
            <a:r>
              <a:rPr lang="en-US" sz="4800" b="1" dirty="0">
                <a:solidFill>
                  <a:srgbClr val="7030A0"/>
                </a:solidFill>
              </a:rPr>
              <a:t>BY</a:t>
            </a:r>
            <a:r>
              <a:rPr lang="en-US" sz="4800" b="1" dirty="0">
                <a:solidFill>
                  <a:srgbClr val="002060"/>
                </a:solidFill>
              </a:rPr>
              <a:t> &lt;column-list</a:t>
            </a:r>
            <a:r>
              <a:rPr lang="en-US" sz="4800" b="1" dirty="0" smtClean="0">
                <a:solidFill>
                  <a:srgbClr val="002060"/>
                </a:solidFill>
              </a:rPr>
              <a:t>&gt;;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4196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</a:rPr>
              <a:t>SELECT * FROM </a:t>
            </a:r>
            <a:r>
              <a:rPr lang="en-US" sz="4400" b="1" dirty="0">
                <a:solidFill>
                  <a:srgbClr val="FF0000"/>
                </a:solidFill>
              </a:rPr>
              <a:t>excel </a:t>
            </a:r>
            <a:r>
              <a:rPr lang="en-US" sz="4400" b="1" dirty="0" smtClean="0">
                <a:solidFill>
                  <a:srgbClr val="002060"/>
                </a:solidFill>
              </a:rPr>
              <a:t>WHERE </a:t>
            </a:r>
            <a:r>
              <a:rPr lang="en-US" sz="4400" b="1" dirty="0">
                <a:solidFill>
                  <a:srgbClr val="002060"/>
                </a:solidFill>
              </a:rPr>
              <a:t>Age&gt;=18 </a:t>
            </a:r>
            <a:r>
              <a:rPr lang="en-US" sz="4400" b="1" dirty="0">
                <a:solidFill>
                  <a:srgbClr val="7030A0"/>
                </a:solidFill>
              </a:rPr>
              <a:t>ORDER BY </a:t>
            </a:r>
            <a:r>
              <a:rPr lang="en-US" sz="4400" b="1" dirty="0" smtClean="0">
                <a:solidFill>
                  <a:srgbClr val="002060"/>
                </a:solidFill>
              </a:rPr>
              <a:t>Name</a:t>
            </a:r>
            <a:endParaRPr lang="en-US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423024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13855" y="327660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909447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</a:rPr>
              <a:t>SELECT * FROM &lt;table-name&gt;WHERE &lt;column-list</a:t>
            </a:r>
            <a:r>
              <a:rPr lang="en-US" sz="4800" b="1" dirty="0" smtClean="0">
                <a:solidFill>
                  <a:srgbClr val="002060"/>
                </a:solidFill>
              </a:rPr>
              <a:t>&gt;</a:t>
            </a:r>
          </a:p>
          <a:p>
            <a:pPr algn="ctr"/>
            <a:r>
              <a:rPr lang="en-US" sz="4800" b="1" dirty="0" smtClean="0">
                <a:solidFill>
                  <a:srgbClr val="7030A0"/>
                </a:solidFill>
              </a:rPr>
              <a:t>ORDER </a:t>
            </a:r>
            <a:r>
              <a:rPr lang="en-US" sz="4800" b="1" dirty="0">
                <a:solidFill>
                  <a:srgbClr val="7030A0"/>
                </a:solidFill>
              </a:rPr>
              <a:t>BY</a:t>
            </a:r>
            <a:r>
              <a:rPr lang="en-US" sz="4800" b="1" dirty="0">
                <a:solidFill>
                  <a:srgbClr val="002060"/>
                </a:solidFill>
              </a:rPr>
              <a:t> &lt;</a:t>
            </a:r>
            <a:r>
              <a:rPr lang="en-US" sz="4800" b="1" dirty="0" smtClean="0">
                <a:solidFill>
                  <a:srgbClr val="002060"/>
                </a:solidFill>
              </a:rPr>
              <a:t>column-list&gt;</a:t>
            </a:r>
            <a:r>
              <a:rPr lang="en-US" sz="4800" b="1" dirty="0" smtClean="0">
                <a:solidFill>
                  <a:srgbClr val="00B0F0"/>
                </a:solidFill>
              </a:rPr>
              <a:t>ASC;</a:t>
            </a:r>
            <a:endParaRPr lang="en-US" sz="4800" b="1" dirty="0">
              <a:solidFill>
                <a:srgbClr val="00B0F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4196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</a:rPr>
              <a:t>SELECT * FROM </a:t>
            </a:r>
            <a:r>
              <a:rPr lang="en-US" sz="4400" b="1" dirty="0">
                <a:solidFill>
                  <a:srgbClr val="FF0000"/>
                </a:solidFill>
              </a:rPr>
              <a:t>excel </a:t>
            </a:r>
            <a:r>
              <a:rPr lang="en-US" sz="4400" b="1" dirty="0" smtClean="0">
                <a:solidFill>
                  <a:srgbClr val="002060"/>
                </a:solidFill>
              </a:rPr>
              <a:t>WHERE </a:t>
            </a:r>
            <a:r>
              <a:rPr lang="en-US" sz="4400" b="1" dirty="0">
                <a:solidFill>
                  <a:srgbClr val="002060"/>
                </a:solidFill>
              </a:rPr>
              <a:t>Age&gt;=18 </a:t>
            </a:r>
            <a:r>
              <a:rPr lang="en-US" sz="4400" b="1" dirty="0">
                <a:solidFill>
                  <a:srgbClr val="7030A0"/>
                </a:solidFill>
              </a:rPr>
              <a:t>ORDER BY </a:t>
            </a:r>
            <a:r>
              <a:rPr lang="en-US" sz="4400" b="1" dirty="0" smtClean="0">
                <a:solidFill>
                  <a:srgbClr val="002060"/>
                </a:solidFill>
              </a:rPr>
              <a:t>Name </a:t>
            </a:r>
            <a:r>
              <a:rPr lang="en-US" sz="4400" b="1" dirty="0" smtClean="0">
                <a:solidFill>
                  <a:srgbClr val="00B0F0"/>
                </a:solidFill>
              </a:rPr>
              <a:t>ASC;</a:t>
            </a:r>
            <a:endParaRPr lang="en-US" sz="4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187326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13855" y="327660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909447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</a:rPr>
              <a:t>SELECT * FROM &lt;table-name&gt;WHERE &lt;column-list</a:t>
            </a:r>
            <a:r>
              <a:rPr lang="en-US" sz="4800" b="1" dirty="0" smtClean="0">
                <a:solidFill>
                  <a:srgbClr val="002060"/>
                </a:solidFill>
              </a:rPr>
              <a:t>&gt;</a:t>
            </a:r>
          </a:p>
          <a:p>
            <a:pPr algn="ctr"/>
            <a:r>
              <a:rPr lang="en-US" sz="4800" b="1" dirty="0" smtClean="0">
                <a:solidFill>
                  <a:srgbClr val="7030A0"/>
                </a:solidFill>
              </a:rPr>
              <a:t>ORDER </a:t>
            </a:r>
            <a:r>
              <a:rPr lang="en-US" sz="4800" b="1" dirty="0">
                <a:solidFill>
                  <a:srgbClr val="7030A0"/>
                </a:solidFill>
              </a:rPr>
              <a:t>BY</a:t>
            </a:r>
            <a:r>
              <a:rPr lang="en-US" sz="4800" b="1" dirty="0">
                <a:solidFill>
                  <a:srgbClr val="002060"/>
                </a:solidFill>
              </a:rPr>
              <a:t> &lt;column-list</a:t>
            </a:r>
            <a:r>
              <a:rPr lang="en-US" sz="4800" b="1" dirty="0" smtClean="0">
                <a:solidFill>
                  <a:srgbClr val="002060"/>
                </a:solidFill>
              </a:rPr>
              <a:t>&gt; </a:t>
            </a:r>
            <a:r>
              <a:rPr lang="en-US" sz="4800" b="1" dirty="0" smtClean="0">
                <a:solidFill>
                  <a:srgbClr val="00B0F0"/>
                </a:solidFill>
              </a:rPr>
              <a:t>DESC;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4196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</a:rPr>
              <a:t>SELECT * FROM </a:t>
            </a:r>
            <a:r>
              <a:rPr lang="en-US" sz="4400" b="1" dirty="0">
                <a:solidFill>
                  <a:srgbClr val="FF0000"/>
                </a:solidFill>
              </a:rPr>
              <a:t>excel </a:t>
            </a:r>
            <a:r>
              <a:rPr lang="en-US" sz="4400" b="1" dirty="0" smtClean="0">
                <a:solidFill>
                  <a:srgbClr val="002060"/>
                </a:solidFill>
              </a:rPr>
              <a:t>WHERE </a:t>
            </a:r>
            <a:r>
              <a:rPr lang="en-US" sz="4400" b="1" dirty="0">
                <a:solidFill>
                  <a:srgbClr val="002060"/>
                </a:solidFill>
              </a:rPr>
              <a:t>Age&gt;=18 </a:t>
            </a:r>
            <a:r>
              <a:rPr lang="en-US" sz="4400" b="1" dirty="0">
                <a:solidFill>
                  <a:srgbClr val="7030A0"/>
                </a:solidFill>
              </a:rPr>
              <a:t>ORDER BY </a:t>
            </a:r>
            <a:r>
              <a:rPr lang="en-US" sz="4400" b="1" dirty="0" smtClean="0">
                <a:solidFill>
                  <a:srgbClr val="002060"/>
                </a:solidFill>
              </a:rPr>
              <a:t>Name </a:t>
            </a:r>
            <a:r>
              <a:rPr lang="en-US" sz="4400" b="1" dirty="0" smtClean="0">
                <a:solidFill>
                  <a:srgbClr val="00B0F0"/>
                </a:solidFill>
              </a:rPr>
              <a:t>DESC;</a:t>
            </a:r>
            <a:endParaRPr lang="en-US" sz="4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187326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13855" y="327660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7620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</a:rPr>
              <a:t>SELECT &lt;column-names&gt; FROM &lt;table-name&gt; </a:t>
            </a:r>
            <a:r>
              <a:rPr lang="en-US" sz="4800" b="1" dirty="0">
                <a:solidFill>
                  <a:srgbClr val="00B050"/>
                </a:solidFill>
              </a:rPr>
              <a:t>GROUP BY </a:t>
            </a:r>
            <a:r>
              <a:rPr lang="en-US" sz="4800" b="1" dirty="0">
                <a:solidFill>
                  <a:srgbClr val="002060"/>
                </a:solidFill>
              </a:rPr>
              <a:t>&lt;column-name</a:t>
            </a:r>
            <a:r>
              <a:rPr lang="en-US" sz="4800" b="1" dirty="0" smtClean="0">
                <a:solidFill>
                  <a:srgbClr val="002060"/>
                </a:solidFill>
              </a:rPr>
              <a:t>&gt; </a:t>
            </a:r>
            <a:r>
              <a:rPr lang="en-US" sz="4800" b="1" dirty="0" smtClean="0">
                <a:solidFill>
                  <a:srgbClr val="00B050"/>
                </a:solidFill>
              </a:rPr>
              <a:t>HAVING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>
                <a:solidFill>
                  <a:srgbClr val="002060"/>
                </a:solidFill>
              </a:rPr>
              <a:t>condition];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217772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</a:rPr>
              <a:t>select count(id),place from </a:t>
            </a:r>
            <a:r>
              <a:rPr lang="en-US" sz="4800" b="1" dirty="0">
                <a:solidFill>
                  <a:srgbClr val="FF0000"/>
                </a:solidFill>
              </a:rPr>
              <a:t>excel </a:t>
            </a:r>
            <a:r>
              <a:rPr lang="en-US" sz="4800" b="1" dirty="0" smtClean="0">
                <a:solidFill>
                  <a:srgbClr val="00B050"/>
                </a:solidFill>
              </a:rPr>
              <a:t>group </a:t>
            </a:r>
            <a:r>
              <a:rPr lang="en-US" sz="4800" b="1" dirty="0">
                <a:solidFill>
                  <a:srgbClr val="00B050"/>
                </a:solidFill>
              </a:rPr>
              <a:t>by </a:t>
            </a:r>
            <a:r>
              <a:rPr lang="en-US" sz="4800" b="1" dirty="0">
                <a:solidFill>
                  <a:srgbClr val="002060"/>
                </a:solidFill>
              </a:rPr>
              <a:t>place </a:t>
            </a:r>
            <a:r>
              <a:rPr lang="en-US" sz="4800" b="1" dirty="0">
                <a:solidFill>
                  <a:srgbClr val="00B050"/>
                </a:solidFill>
              </a:rPr>
              <a:t>having </a:t>
            </a:r>
            <a:r>
              <a:rPr lang="en-US" sz="4800" b="1" dirty="0">
                <a:solidFill>
                  <a:srgbClr val="002060"/>
                </a:solidFill>
              </a:rPr>
              <a:t>count(id) &gt;1;</a:t>
            </a:r>
          </a:p>
        </p:txBody>
      </p:sp>
    </p:spTree>
    <p:extLst>
      <p:ext uri="{BB962C8B-B14F-4D97-AF65-F5344CB8AC3E}">
        <p14:creationId xmlns:p14="http://schemas.microsoft.com/office/powerpoint/2010/main" val="3650295764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13855" y="327660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-4482" y="838200"/>
            <a:ext cx="91484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</a:rPr>
              <a:t>SELECT &lt;column-names&gt;, </a:t>
            </a:r>
            <a:r>
              <a:rPr lang="en-US" sz="4800" b="1" dirty="0">
                <a:solidFill>
                  <a:srgbClr val="00B050"/>
                </a:solidFill>
              </a:rPr>
              <a:t>count</a:t>
            </a:r>
            <a:r>
              <a:rPr lang="en-US" sz="4800" b="1" dirty="0">
                <a:solidFill>
                  <a:srgbClr val="002060"/>
                </a:solidFill>
              </a:rPr>
              <a:t>(*) FROM &lt;table-name&gt; </a:t>
            </a:r>
            <a:r>
              <a:rPr lang="en-US" sz="4800" b="1" dirty="0">
                <a:solidFill>
                  <a:srgbClr val="00B050"/>
                </a:solidFill>
              </a:rPr>
              <a:t>GROUP BY </a:t>
            </a:r>
            <a:r>
              <a:rPr lang="en-US" sz="4800" b="1" dirty="0">
                <a:solidFill>
                  <a:srgbClr val="002060"/>
                </a:solidFill>
              </a:rPr>
              <a:t>&lt;column-names&gt;;</a:t>
            </a:r>
          </a:p>
        </p:txBody>
      </p:sp>
      <p:sp>
        <p:nvSpPr>
          <p:cNvPr id="5" name="Rectangle 4"/>
          <p:cNvSpPr/>
          <p:nvPr/>
        </p:nvSpPr>
        <p:spPr>
          <a:xfrm>
            <a:off x="-4482" y="4199930"/>
            <a:ext cx="91484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</a:rPr>
              <a:t>SELECT Gender, </a:t>
            </a:r>
            <a:r>
              <a:rPr lang="en-US" sz="4800" b="1" dirty="0">
                <a:solidFill>
                  <a:srgbClr val="00B050"/>
                </a:solidFill>
              </a:rPr>
              <a:t>count</a:t>
            </a:r>
            <a:r>
              <a:rPr lang="en-US" sz="4800" b="1" dirty="0">
                <a:solidFill>
                  <a:srgbClr val="002060"/>
                </a:solidFill>
              </a:rPr>
              <a:t>(*) FROM </a:t>
            </a:r>
            <a:r>
              <a:rPr lang="en-US" sz="4800" b="1" dirty="0">
                <a:solidFill>
                  <a:srgbClr val="FF0000"/>
                </a:solidFill>
              </a:rPr>
              <a:t>excel </a:t>
            </a:r>
            <a:r>
              <a:rPr lang="en-US" sz="4800" b="1" dirty="0" smtClean="0">
                <a:solidFill>
                  <a:srgbClr val="00B050"/>
                </a:solidFill>
              </a:rPr>
              <a:t>GROUP </a:t>
            </a:r>
            <a:r>
              <a:rPr lang="en-US" sz="4800" b="1" dirty="0">
                <a:solidFill>
                  <a:srgbClr val="00B050"/>
                </a:solidFill>
              </a:rPr>
              <a:t>BY </a:t>
            </a:r>
            <a:r>
              <a:rPr lang="en-US" sz="4800" b="1" dirty="0">
                <a:solidFill>
                  <a:srgbClr val="002060"/>
                </a:solidFill>
              </a:rPr>
              <a:t>Gender;</a:t>
            </a:r>
          </a:p>
        </p:txBody>
      </p:sp>
    </p:spTree>
    <p:extLst>
      <p:ext uri="{BB962C8B-B14F-4D97-AF65-F5344CB8AC3E}">
        <p14:creationId xmlns:p14="http://schemas.microsoft.com/office/powerpoint/2010/main" val="3650295764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13855" y="327660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13854" y="856357"/>
            <a:ext cx="913014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</a:rPr>
              <a:t>SELECT &lt;column-names&gt;, </a:t>
            </a:r>
            <a:r>
              <a:rPr lang="en-US" sz="4400" b="1" dirty="0" smtClean="0">
                <a:solidFill>
                  <a:srgbClr val="00B050"/>
                </a:solidFill>
              </a:rPr>
              <a:t>count</a:t>
            </a:r>
            <a:r>
              <a:rPr lang="en-US" sz="4400" b="1" dirty="0" smtClean="0">
                <a:solidFill>
                  <a:srgbClr val="002060"/>
                </a:solidFill>
              </a:rPr>
              <a:t>(*) FROM Student </a:t>
            </a:r>
            <a:r>
              <a:rPr lang="en-US" sz="4400" b="1" dirty="0" smtClean="0">
                <a:solidFill>
                  <a:srgbClr val="00B050"/>
                </a:solidFill>
              </a:rPr>
              <a:t>GROUP BY</a:t>
            </a:r>
            <a:r>
              <a:rPr lang="en-US" sz="4400" b="1" dirty="0" smtClean="0">
                <a:solidFill>
                  <a:srgbClr val="002060"/>
                </a:solidFill>
              </a:rPr>
              <a:t> &lt;column-names&gt; </a:t>
            </a:r>
            <a:r>
              <a:rPr lang="en-US" sz="4400" b="1" dirty="0" smtClean="0">
                <a:solidFill>
                  <a:srgbClr val="00B050"/>
                </a:solidFill>
              </a:rPr>
              <a:t>HAVING</a:t>
            </a:r>
            <a:r>
              <a:rPr lang="en-US" sz="4400" b="1" dirty="0" smtClean="0">
                <a:solidFill>
                  <a:srgbClr val="002060"/>
                </a:solidFill>
              </a:rPr>
              <a:t> &lt;column-names&gt; =&lt;condition&gt;;</a:t>
            </a:r>
            <a:endParaRPr lang="en-US" sz="44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" y="4199930"/>
            <a:ext cx="91439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</a:rPr>
              <a:t>SELECT Gender , </a:t>
            </a:r>
            <a:r>
              <a:rPr lang="en-US" sz="4800" b="1" dirty="0">
                <a:solidFill>
                  <a:srgbClr val="00B050"/>
                </a:solidFill>
              </a:rPr>
              <a:t>count</a:t>
            </a:r>
            <a:r>
              <a:rPr lang="en-US" sz="4800" b="1" dirty="0">
                <a:solidFill>
                  <a:srgbClr val="002060"/>
                </a:solidFill>
              </a:rPr>
              <a:t>(*) FROM </a:t>
            </a:r>
            <a:r>
              <a:rPr lang="en-US" sz="4800" b="1" dirty="0">
                <a:solidFill>
                  <a:srgbClr val="FF0000"/>
                </a:solidFill>
              </a:rPr>
              <a:t>excel </a:t>
            </a:r>
            <a:r>
              <a:rPr lang="en-US" sz="4800" b="1" dirty="0" smtClean="0">
                <a:solidFill>
                  <a:srgbClr val="00B050"/>
                </a:solidFill>
              </a:rPr>
              <a:t>GROUP </a:t>
            </a:r>
            <a:r>
              <a:rPr lang="en-US" sz="4800" b="1" dirty="0">
                <a:solidFill>
                  <a:srgbClr val="00B050"/>
                </a:solidFill>
              </a:rPr>
              <a:t>BY</a:t>
            </a:r>
            <a:r>
              <a:rPr lang="en-US" sz="4800" b="1" dirty="0">
                <a:solidFill>
                  <a:srgbClr val="002060"/>
                </a:solidFill>
              </a:rPr>
              <a:t> Gender </a:t>
            </a:r>
            <a:r>
              <a:rPr lang="en-US" sz="4800" b="1" dirty="0">
                <a:solidFill>
                  <a:srgbClr val="00B050"/>
                </a:solidFill>
              </a:rPr>
              <a:t>HAVING </a:t>
            </a:r>
            <a:r>
              <a:rPr lang="en-US" sz="4800" b="1" dirty="0">
                <a:solidFill>
                  <a:srgbClr val="002060"/>
                </a:solidFill>
              </a:rPr>
              <a:t>Place = ‘</a:t>
            </a:r>
            <a:r>
              <a:rPr lang="en-US" sz="4800" b="1" dirty="0" smtClean="0">
                <a:solidFill>
                  <a:srgbClr val="002060"/>
                </a:solidFill>
              </a:rPr>
              <a:t>Chennai’;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95764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2412" y="2590800"/>
            <a:ext cx="91664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  <a:latin typeface="Source Sans Pro Black" pitchFamily="34" charset="0"/>
              </a:rPr>
              <a:t>INSERT COMMAND</a:t>
            </a:r>
            <a:endParaRPr lang="en-US" sz="7200" b="1" dirty="0">
              <a:solidFill>
                <a:srgbClr val="C00000"/>
              </a:solidFill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612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7030A0"/>
                </a:solidFill>
              </a:rPr>
              <a:t>DML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r>
              <a:rPr lang="en-US" sz="4400" b="1" u="sng" dirty="0" smtClean="0">
                <a:solidFill>
                  <a:srgbClr val="7030A0"/>
                </a:solidFill>
              </a:rPr>
              <a:t>D</a:t>
            </a:r>
            <a:r>
              <a:rPr lang="en-US" sz="4400" b="1" dirty="0" smtClean="0">
                <a:solidFill>
                  <a:srgbClr val="FF0000"/>
                </a:solidFill>
              </a:rPr>
              <a:t>ata </a:t>
            </a:r>
            <a:r>
              <a:rPr lang="en-US" sz="4400" b="1" u="sng" dirty="0">
                <a:solidFill>
                  <a:srgbClr val="7030A0"/>
                </a:solidFill>
              </a:rPr>
              <a:t>M</a:t>
            </a:r>
            <a:r>
              <a:rPr lang="en-US" sz="4400" b="1" dirty="0">
                <a:solidFill>
                  <a:srgbClr val="FF0000"/>
                </a:solidFill>
              </a:rPr>
              <a:t>anipulation </a:t>
            </a:r>
            <a:r>
              <a:rPr lang="en-US" sz="4400" b="1" u="sng" dirty="0">
                <a:solidFill>
                  <a:srgbClr val="7030A0"/>
                </a:solidFill>
              </a:rPr>
              <a:t>L</a:t>
            </a:r>
            <a:r>
              <a:rPr lang="en-US" sz="4400" b="1" dirty="0">
                <a:solidFill>
                  <a:srgbClr val="FF0000"/>
                </a:solidFill>
              </a:rPr>
              <a:t>anguage</a:t>
            </a:r>
          </a:p>
          <a:p>
            <a:pPr algn="ctr"/>
            <a:r>
              <a:rPr lang="en-US" sz="4400" b="1" dirty="0">
                <a:solidFill>
                  <a:srgbClr val="7030A0"/>
                </a:solidFill>
              </a:rPr>
              <a:t>DDL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r>
              <a:rPr lang="en-US" sz="4400" b="1" u="sng" dirty="0" smtClean="0">
                <a:solidFill>
                  <a:srgbClr val="7030A0"/>
                </a:solidFill>
              </a:rPr>
              <a:t>D</a:t>
            </a:r>
            <a:r>
              <a:rPr lang="en-US" sz="4400" b="1" dirty="0" smtClean="0">
                <a:solidFill>
                  <a:srgbClr val="FF0000"/>
                </a:solidFill>
              </a:rPr>
              <a:t>ata </a:t>
            </a:r>
            <a:r>
              <a:rPr lang="en-US" sz="4400" b="1" u="sng" dirty="0">
                <a:solidFill>
                  <a:srgbClr val="7030A0"/>
                </a:solidFill>
              </a:rPr>
              <a:t>D</a:t>
            </a:r>
            <a:r>
              <a:rPr lang="en-US" sz="4400" b="1" dirty="0">
                <a:solidFill>
                  <a:srgbClr val="FF0000"/>
                </a:solidFill>
              </a:rPr>
              <a:t>efinition </a:t>
            </a:r>
            <a:r>
              <a:rPr lang="en-US" sz="4400" b="1" u="sng" dirty="0">
                <a:solidFill>
                  <a:srgbClr val="7030A0"/>
                </a:solidFill>
              </a:rPr>
              <a:t>L</a:t>
            </a:r>
            <a:r>
              <a:rPr lang="en-US" sz="4400" b="1" dirty="0">
                <a:solidFill>
                  <a:srgbClr val="FF0000"/>
                </a:solidFill>
              </a:rPr>
              <a:t>anguage</a:t>
            </a:r>
          </a:p>
          <a:p>
            <a:pPr algn="ctr"/>
            <a:r>
              <a:rPr lang="en-US" sz="4400" b="1" dirty="0">
                <a:solidFill>
                  <a:srgbClr val="7030A0"/>
                </a:solidFill>
              </a:rPr>
              <a:t>DCL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</a:p>
          <a:p>
            <a:r>
              <a:rPr lang="en-US" sz="4400" b="1" u="sng" dirty="0" smtClean="0">
                <a:solidFill>
                  <a:srgbClr val="7030A0"/>
                </a:solidFill>
              </a:rPr>
              <a:t>D</a:t>
            </a:r>
            <a:r>
              <a:rPr lang="en-US" sz="4400" b="1" dirty="0" smtClean="0">
                <a:solidFill>
                  <a:srgbClr val="FF0000"/>
                </a:solidFill>
              </a:rPr>
              <a:t>ata </a:t>
            </a:r>
            <a:r>
              <a:rPr lang="en-US" sz="4400" b="1" u="sng" dirty="0">
                <a:solidFill>
                  <a:srgbClr val="7030A0"/>
                </a:solidFill>
              </a:rPr>
              <a:t>C</a:t>
            </a:r>
            <a:r>
              <a:rPr lang="en-US" sz="4400" b="1" dirty="0">
                <a:solidFill>
                  <a:srgbClr val="FF0000"/>
                </a:solidFill>
              </a:rPr>
              <a:t>ontrol </a:t>
            </a:r>
            <a:r>
              <a:rPr lang="en-US" sz="4400" b="1" u="sng" dirty="0">
                <a:solidFill>
                  <a:srgbClr val="7030A0"/>
                </a:solidFill>
              </a:rPr>
              <a:t>L</a:t>
            </a:r>
            <a:r>
              <a:rPr lang="en-US" sz="4400" b="1" dirty="0">
                <a:solidFill>
                  <a:srgbClr val="FF0000"/>
                </a:solidFill>
              </a:rPr>
              <a:t>anguage</a:t>
            </a:r>
          </a:p>
          <a:p>
            <a:pPr algn="ctr"/>
            <a:r>
              <a:rPr lang="en-US" sz="4400" b="1" dirty="0">
                <a:solidFill>
                  <a:srgbClr val="7030A0"/>
                </a:solidFill>
              </a:rPr>
              <a:t>TCL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</a:p>
          <a:p>
            <a:r>
              <a:rPr lang="en-US" sz="4400" b="1" u="sng" dirty="0" smtClean="0">
                <a:solidFill>
                  <a:srgbClr val="7030A0"/>
                </a:solidFill>
              </a:rPr>
              <a:t>T</a:t>
            </a:r>
            <a:r>
              <a:rPr lang="en-US" sz="4400" b="1" dirty="0" smtClean="0">
                <a:solidFill>
                  <a:srgbClr val="FF0000"/>
                </a:solidFill>
              </a:rPr>
              <a:t>ransaction </a:t>
            </a:r>
            <a:r>
              <a:rPr lang="en-US" sz="4400" b="1" u="sng" dirty="0">
                <a:solidFill>
                  <a:srgbClr val="7030A0"/>
                </a:solidFill>
              </a:rPr>
              <a:t>C</a:t>
            </a:r>
            <a:r>
              <a:rPr lang="en-US" sz="4400" b="1" dirty="0">
                <a:solidFill>
                  <a:srgbClr val="FF0000"/>
                </a:solidFill>
              </a:rPr>
              <a:t>ontrol </a:t>
            </a:r>
            <a:r>
              <a:rPr lang="en-US" sz="4400" b="1" u="sng" dirty="0">
                <a:solidFill>
                  <a:srgbClr val="7030A0"/>
                </a:solidFill>
              </a:rPr>
              <a:t>L</a:t>
            </a:r>
            <a:r>
              <a:rPr lang="en-US" sz="4400" b="1" dirty="0">
                <a:solidFill>
                  <a:srgbClr val="FF0000"/>
                </a:solidFill>
              </a:rPr>
              <a:t>anguage</a:t>
            </a:r>
          </a:p>
          <a:p>
            <a:pPr algn="ctr"/>
            <a:r>
              <a:rPr lang="en-US" sz="4400" b="1" dirty="0">
                <a:solidFill>
                  <a:srgbClr val="7030A0"/>
                </a:solidFill>
              </a:rPr>
              <a:t>DQL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</a:p>
          <a:p>
            <a:r>
              <a:rPr lang="en-US" sz="4400" b="1" u="sng" dirty="0" smtClean="0">
                <a:solidFill>
                  <a:srgbClr val="7030A0"/>
                </a:solidFill>
              </a:rPr>
              <a:t>D</a:t>
            </a:r>
            <a:r>
              <a:rPr lang="en-US" sz="4400" b="1" dirty="0" smtClean="0">
                <a:solidFill>
                  <a:srgbClr val="FF0000"/>
                </a:solidFill>
              </a:rPr>
              <a:t>ata </a:t>
            </a:r>
            <a:r>
              <a:rPr lang="en-US" sz="4400" b="1" u="sng" dirty="0">
                <a:solidFill>
                  <a:srgbClr val="7030A0"/>
                </a:solidFill>
              </a:rPr>
              <a:t>Q</a:t>
            </a:r>
            <a:r>
              <a:rPr lang="en-US" sz="4400" b="1" dirty="0">
                <a:solidFill>
                  <a:srgbClr val="FF0000"/>
                </a:solidFill>
              </a:rPr>
              <a:t>uery </a:t>
            </a:r>
            <a:r>
              <a:rPr lang="en-US" sz="4400" b="1" u="sng" dirty="0">
                <a:solidFill>
                  <a:srgbClr val="7030A0"/>
                </a:solidFill>
              </a:rPr>
              <a:t>L</a:t>
            </a:r>
            <a:r>
              <a:rPr lang="en-US" sz="4400" b="1" dirty="0">
                <a:solidFill>
                  <a:srgbClr val="FF0000"/>
                </a:solidFill>
              </a:rPr>
              <a:t>anguage</a:t>
            </a:r>
          </a:p>
        </p:txBody>
      </p:sp>
    </p:spTree>
    <p:extLst>
      <p:ext uri="{BB962C8B-B14F-4D97-AF65-F5344CB8AC3E}">
        <p14:creationId xmlns:p14="http://schemas.microsoft.com/office/powerpoint/2010/main" val="21686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19200"/>
            <a:ext cx="914400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algn="ctr"/>
            <a:r>
              <a:rPr lang="en-US" sz="4400" b="1" dirty="0">
                <a:solidFill>
                  <a:srgbClr val="002060"/>
                </a:solidFill>
              </a:rPr>
              <a:t>INSERT </a:t>
            </a:r>
            <a:r>
              <a:rPr lang="en-US" sz="4400" b="1" dirty="0">
                <a:solidFill>
                  <a:srgbClr val="00B050"/>
                </a:solidFill>
              </a:rPr>
              <a:t>INTO </a:t>
            </a:r>
            <a:r>
              <a:rPr lang="en-US" sz="4400" b="1" dirty="0">
                <a:solidFill>
                  <a:srgbClr val="002060"/>
                </a:solidFill>
              </a:rPr>
              <a:t>&lt;table-name&gt; [column-list] </a:t>
            </a:r>
            <a:r>
              <a:rPr lang="en-US" sz="4400" b="1" dirty="0">
                <a:solidFill>
                  <a:srgbClr val="00B050"/>
                </a:solidFill>
              </a:rPr>
              <a:t>VALUES</a:t>
            </a:r>
            <a:r>
              <a:rPr lang="en-US" sz="4400" b="1" dirty="0">
                <a:solidFill>
                  <a:srgbClr val="002060"/>
                </a:solidFill>
              </a:rPr>
              <a:t> (values);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13855" y="2978608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5" name="Rectangle 4"/>
          <p:cNvSpPr/>
          <p:nvPr/>
        </p:nvSpPr>
        <p:spPr>
          <a:xfrm>
            <a:off x="0" y="3811012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</a:rPr>
              <a:t>INSERT </a:t>
            </a:r>
            <a:r>
              <a:rPr lang="en-US" sz="4800" b="1" dirty="0">
                <a:solidFill>
                  <a:srgbClr val="00B050"/>
                </a:solidFill>
              </a:rPr>
              <a:t>INTO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>
                <a:solidFill>
                  <a:srgbClr val="FF0000"/>
                </a:solidFill>
              </a:rPr>
              <a:t>excel </a:t>
            </a:r>
            <a:r>
              <a:rPr lang="en-US" sz="4800" b="1" dirty="0" smtClean="0">
                <a:solidFill>
                  <a:srgbClr val="002060"/>
                </a:solidFill>
              </a:rPr>
              <a:t>(</a:t>
            </a:r>
            <a:r>
              <a:rPr lang="en-US" sz="4800" b="1" dirty="0" err="1">
                <a:solidFill>
                  <a:srgbClr val="002060"/>
                </a:solidFill>
              </a:rPr>
              <a:t>Admno</a:t>
            </a:r>
            <a:r>
              <a:rPr lang="en-US" sz="4800" b="1" dirty="0">
                <a:solidFill>
                  <a:srgbClr val="002060"/>
                </a:solidFill>
              </a:rPr>
              <a:t>, Name, Gender, Age, Place)</a:t>
            </a:r>
          </a:p>
          <a:p>
            <a:pPr algn="ctr"/>
            <a:r>
              <a:rPr lang="fr-FR" sz="4800" b="1" dirty="0">
                <a:solidFill>
                  <a:srgbClr val="00B050"/>
                </a:solidFill>
              </a:rPr>
              <a:t>VALUES</a:t>
            </a:r>
            <a:r>
              <a:rPr lang="fr-FR" sz="4800" b="1" dirty="0">
                <a:solidFill>
                  <a:srgbClr val="002060"/>
                </a:solidFill>
              </a:rPr>
              <a:t> (100,’ </a:t>
            </a:r>
            <a:r>
              <a:rPr lang="fr-FR" sz="4800" b="1" dirty="0" err="1">
                <a:solidFill>
                  <a:srgbClr val="002060"/>
                </a:solidFill>
              </a:rPr>
              <a:t>Ashish</a:t>
            </a:r>
            <a:r>
              <a:rPr lang="fr-FR" sz="4800" b="1" dirty="0">
                <a:solidFill>
                  <a:srgbClr val="002060"/>
                </a:solidFill>
              </a:rPr>
              <a:t>’,’ M’, 17,’ </a:t>
            </a:r>
            <a:r>
              <a:rPr lang="fr-FR" sz="4800" b="1" dirty="0" err="1">
                <a:solidFill>
                  <a:srgbClr val="002060"/>
                </a:solidFill>
              </a:rPr>
              <a:t>Chennai</a:t>
            </a:r>
            <a:r>
              <a:rPr lang="fr-FR" sz="4800" b="1" dirty="0">
                <a:solidFill>
                  <a:srgbClr val="002060"/>
                </a:solidFill>
              </a:rPr>
              <a:t>’);</a:t>
            </a:r>
            <a:endParaRPr lang="en-US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594292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2412" y="2590800"/>
            <a:ext cx="91664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  <a:latin typeface="Source Sans Pro Black" pitchFamily="34" charset="0"/>
              </a:rPr>
              <a:t>DELETE COMMAND</a:t>
            </a:r>
            <a:endParaRPr lang="en-US" sz="7200" b="1" dirty="0">
              <a:solidFill>
                <a:srgbClr val="C00000"/>
              </a:solidFill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952260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13855" y="2978608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6" name="Rectangle 5"/>
          <p:cNvSpPr/>
          <p:nvPr/>
        </p:nvSpPr>
        <p:spPr>
          <a:xfrm>
            <a:off x="0" y="758531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</a:rPr>
              <a:t>DELETE </a:t>
            </a:r>
            <a:r>
              <a:rPr lang="en-US" sz="4400" b="1" dirty="0">
                <a:solidFill>
                  <a:srgbClr val="002060"/>
                </a:solidFill>
              </a:rPr>
              <a:t>FROM table-name </a:t>
            </a:r>
            <a:r>
              <a:rPr lang="en-US" sz="4400" b="1" dirty="0">
                <a:solidFill>
                  <a:srgbClr val="00B050"/>
                </a:solidFill>
              </a:rPr>
              <a:t>WHERE</a:t>
            </a:r>
            <a:r>
              <a:rPr lang="en-US" sz="4400" b="1" dirty="0">
                <a:solidFill>
                  <a:srgbClr val="002060"/>
                </a:solidFill>
              </a:rPr>
              <a:t> condition</a:t>
            </a:r>
            <a:r>
              <a:rPr lang="en-US" b="1" i="1" dirty="0"/>
              <a:t>;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4343399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rgbClr val="002060"/>
                </a:solidFill>
              </a:rPr>
              <a:t>DELETE FROM </a:t>
            </a:r>
            <a:r>
              <a:rPr lang="en-US" sz="6000" b="1" dirty="0">
                <a:solidFill>
                  <a:srgbClr val="FF0000"/>
                </a:solidFill>
              </a:rPr>
              <a:t>excel </a:t>
            </a:r>
            <a:r>
              <a:rPr lang="en-US" sz="6000" b="1" dirty="0" smtClean="0">
                <a:solidFill>
                  <a:srgbClr val="002060"/>
                </a:solidFill>
              </a:rPr>
              <a:t>WHERE </a:t>
            </a:r>
            <a:r>
              <a:rPr lang="en-US" sz="6000" b="1" dirty="0" err="1">
                <a:solidFill>
                  <a:srgbClr val="002060"/>
                </a:solidFill>
              </a:rPr>
              <a:t>Admno</a:t>
            </a:r>
            <a:r>
              <a:rPr lang="en-US" sz="6000" b="1" dirty="0">
                <a:solidFill>
                  <a:srgbClr val="002060"/>
                </a:solidFill>
              </a:rPr>
              <a:t>=104;</a:t>
            </a:r>
          </a:p>
        </p:txBody>
      </p:sp>
    </p:spTree>
    <p:extLst>
      <p:ext uri="{BB962C8B-B14F-4D97-AF65-F5344CB8AC3E}">
        <p14:creationId xmlns:p14="http://schemas.microsoft.com/office/powerpoint/2010/main" val="3795969477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13855" y="2978608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2" name="Rectangle 1"/>
          <p:cNvSpPr/>
          <p:nvPr/>
        </p:nvSpPr>
        <p:spPr>
          <a:xfrm>
            <a:off x="0" y="1150947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</a:rPr>
              <a:t>DELETE * FROM </a:t>
            </a:r>
            <a:r>
              <a:rPr lang="en-US" sz="5400" b="1" dirty="0" smtClean="0">
                <a:solidFill>
                  <a:srgbClr val="002060"/>
                </a:solidFill>
              </a:rPr>
              <a:t>&lt;TABLE-NAME&gt;; </a:t>
            </a:r>
            <a:endParaRPr lang="en-US" sz="54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55247" y="4876800"/>
            <a:ext cx="91992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rgbClr val="002060"/>
                </a:solidFill>
              </a:rPr>
              <a:t>DELETE * FROM </a:t>
            </a:r>
            <a:r>
              <a:rPr lang="en-US" sz="6000" b="1" dirty="0">
                <a:solidFill>
                  <a:srgbClr val="FF0000"/>
                </a:solidFill>
              </a:rPr>
              <a:t>excel </a:t>
            </a:r>
            <a:r>
              <a:rPr lang="en-US" sz="6000" b="1" dirty="0" smtClean="0">
                <a:solidFill>
                  <a:srgbClr val="002060"/>
                </a:solidFill>
              </a:rPr>
              <a:t>; </a:t>
            </a:r>
            <a:endParaRPr lang="en-US" sz="6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011341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2412" y="2590800"/>
            <a:ext cx="91664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  <a:latin typeface="Source Sans Pro Black" pitchFamily="34" charset="0"/>
              </a:rPr>
              <a:t>UPDATE COMMAND</a:t>
            </a:r>
            <a:endParaRPr lang="en-US" sz="7200" b="1" dirty="0">
              <a:solidFill>
                <a:srgbClr val="C00000"/>
              </a:solidFill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694671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13855" y="2978608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2" name="Rectangle 1"/>
          <p:cNvSpPr/>
          <p:nvPr/>
        </p:nvSpPr>
        <p:spPr>
          <a:xfrm>
            <a:off x="13854" y="968625"/>
            <a:ext cx="913014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</a:rPr>
              <a:t>UPDATE &lt;table-name&gt; </a:t>
            </a:r>
            <a:r>
              <a:rPr lang="en-US" sz="4400" b="1" dirty="0">
                <a:solidFill>
                  <a:srgbClr val="00B050"/>
                </a:solidFill>
              </a:rPr>
              <a:t>SET</a:t>
            </a:r>
            <a:r>
              <a:rPr lang="en-US" sz="4400" b="1" dirty="0">
                <a:solidFill>
                  <a:srgbClr val="002060"/>
                </a:solidFill>
              </a:rPr>
              <a:t> column-name = value, column-name = value,… </a:t>
            </a:r>
            <a:r>
              <a:rPr lang="en-US" sz="4400" b="1" dirty="0">
                <a:solidFill>
                  <a:srgbClr val="00B050"/>
                </a:solidFill>
              </a:rPr>
              <a:t>WHERE</a:t>
            </a:r>
            <a:r>
              <a:rPr lang="en-US" sz="4400" b="1" dirty="0">
                <a:solidFill>
                  <a:srgbClr val="002060"/>
                </a:solidFill>
              </a:rPr>
              <a:t> condition;</a:t>
            </a:r>
          </a:p>
        </p:txBody>
      </p:sp>
      <p:sp>
        <p:nvSpPr>
          <p:cNvPr id="5" name="Rectangle 4"/>
          <p:cNvSpPr/>
          <p:nvPr/>
        </p:nvSpPr>
        <p:spPr>
          <a:xfrm>
            <a:off x="-22006" y="3901938"/>
            <a:ext cx="913014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2060"/>
                </a:solidFill>
              </a:rPr>
              <a:t>UPDATE </a:t>
            </a:r>
            <a:r>
              <a:rPr lang="en-US" sz="6000" b="1" dirty="0">
                <a:solidFill>
                  <a:srgbClr val="FF0000"/>
                </a:solidFill>
              </a:rPr>
              <a:t>excel </a:t>
            </a:r>
            <a:r>
              <a:rPr lang="en-US" sz="6000" b="1" dirty="0" smtClean="0">
                <a:solidFill>
                  <a:srgbClr val="00B050"/>
                </a:solidFill>
              </a:rPr>
              <a:t>SET</a:t>
            </a:r>
            <a:r>
              <a:rPr lang="en-US" sz="6000" b="1" dirty="0" smtClean="0">
                <a:solidFill>
                  <a:srgbClr val="002060"/>
                </a:solidFill>
              </a:rPr>
              <a:t> Age = 20 </a:t>
            </a:r>
            <a:r>
              <a:rPr lang="en-US" sz="6000" b="1" dirty="0" smtClean="0">
                <a:solidFill>
                  <a:srgbClr val="00B050"/>
                </a:solidFill>
              </a:rPr>
              <a:t>WHERE</a:t>
            </a:r>
            <a:r>
              <a:rPr lang="en-US" sz="6000" b="1" dirty="0" smtClean="0">
                <a:solidFill>
                  <a:srgbClr val="002060"/>
                </a:solidFill>
              </a:rPr>
              <a:t> Place = “Bangalore”;</a:t>
            </a:r>
            <a:endParaRPr lang="en-US" sz="6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011341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2412" y="2590800"/>
            <a:ext cx="91664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  <a:latin typeface="Source Sans Pro Black" pitchFamily="34" charset="0"/>
              </a:rPr>
              <a:t>ALTER COMMAND</a:t>
            </a:r>
            <a:endParaRPr lang="en-US" sz="7200" b="1" dirty="0">
              <a:solidFill>
                <a:srgbClr val="C00000"/>
              </a:solidFill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898582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13855" y="2978608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2" name="Rectangle 1"/>
          <p:cNvSpPr/>
          <p:nvPr/>
        </p:nvSpPr>
        <p:spPr>
          <a:xfrm>
            <a:off x="0" y="1151964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</a:rPr>
              <a:t>ALTER TABLE &lt;table-name&gt; ADD &lt;column-name&gt;&lt;data type&gt;&lt;size&gt;; </a:t>
            </a:r>
          </a:p>
        </p:txBody>
      </p:sp>
      <p:sp>
        <p:nvSpPr>
          <p:cNvPr id="5" name="Rectangle 4"/>
          <p:cNvSpPr/>
          <p:nvPr/>
        </p:nvSpPr>
        <p:spPr>
          <a:xfrm>
            <a:off x="-8965" y="3901938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>
                <a:solidFill>
                  <a:srgbClr val="002060"/>
                </a:solidFill>
              </a:rPr>
              <a:t>ALTER TABLE </a:t>
            </a:r>
            <a:r>
              <a:rPr lang="en-US" sz="7200" b="1" dirty="0">
                <a:solidFill>
                  <a:srgbClr val="FF0000"/>
                </a:solidFill>
              </a:rPr>
              <a:t>excel</a:t>
            </a:r>
            <a:r>
              <a:rPr lang="en-US" sz="7200" b="1" dirty="0">
                <a:solidFill>
                  <a:srgbClr val="002060"/>
                </a:solidFill>
              </a:rPr>
              <a:t> ADD Address char;</a:t>
            </a:r>
          </a:p>
        </p:txBody>
      </p:sp>
    </p:spTree>
    <p:extLst>
      <p:ext uri="{BB962C8B-B14F-4D97-AF65-F5344CB8AC3E}">
        <p14:creationId xmlns:p14="http://schemas.microsoft.com/office/powerpoint/2010/main" val="2560011341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2412" y="2590800"/>
            <a:ext cx="91664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  <a:latin typeface="Source Sans Pro Black" pitchFamily="34" charset="0"/>
              </a:rPr>
              <a:t>DROP TABLE COMMAND</a:t>
            </a:r>
            <a:endParaRPr lang="en-US" sz="7200" b="1" dirty="0">
              <a:solidFill>
                <a:srgbClr val="C00000"/>
              </a:solidFill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272522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13855" y="2978608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2" name="Rectangle 1"/>
          <p:cNvSpPr/>
          <p:nvPr/>
        </p:nvSpPr>
        <p:spPr>
          <a:xfrm>
            <a:off x="13854" y="1143000"/>
            <a:ext cx="913014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002060"/>
                </a:solidFill>
              </a:rPr>
              <a:t>DROP TABLE table-name;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8965" y="4267200"/>
            <a:ext cx="913014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002060"/>
                </a:solidFill>
              </a:rPr>
              <a:t>DROP TABLE </a:t>
            </a:r>
            <a:r>
              <a:rPr lang="en-US" sz="6600" b="1" dirty="0" smtClean="0">
                <a:solidFill>
                  <a:srgbClr val="FF0000"/>
                </a:solidFill>
              </a:rPr>
              <a:t>excel;</a:t>
            </a:r>
            <a:r>
              <a:rPr lang="en-US" sz="6600" b="1" dirty="0" smtClean="0">
                <a:solidFill>
                  <a:srgbClr val="002060"/>
                </a:solidFill>
              </a:rPr>
              <a:t> </a:t>
            </a:r>
            <a:endParaRPr lang="en-US" sz="6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790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DML</a:t>
            </a:r>
            <a:r>
              <a:rPr lang="en-US" sz="8000" b="1" dirty="0">
                <a:solidFill>
                  <a:srgbClr val="FF0000"/>
                </a:solidFill>
                <a:latin typeface="Source Sans Pro Black" pitchFamily="34" charset="0"/>
              </a:rPr>
              <a:t> </a:t>
            </a:r>
          </a:p>
          <a:p>
            <a:pPr algn="ctr"/>
            <a:r>
              <a:rPr lang="en-US" sz="80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D</a:t>
            </a:r>
            <a:r>
              <a:rPr lang="en-US" sz="8000" b="1" dirty="0">
                <a:solidFill>
                  <a:srgbClr val="FF0000"/>
                </a:solidFill>
                <a:latin typeface="Source Sans Pro Black" pitchFamily="34" charset="0"/>
              </a:rPr>
              <a:t>ata </a:t>
            </a:r>
            <a:r>
              <a:rPr lang="en-US" sz="80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M</a:t>
            </a:r>
            <a:r>
              <a:rPr lang="en-US" sz="8000" b="1" dirty="0">
                <a:solidFill>
                  <a:srgbClr val="FF0000"/>
                </a:solidFill>
                <a:latin typeface="Source Sans Pro Black" pitchFamily="34" charset="0"/>
              </a:rPr>
              <a:t>anipulation </a:t>
            </a:r>
            <a:r>
              <a:rPr lang="en-US" sz="80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L</a:t>
            </a:r>
            <a:r>
              <a:rPr lang="en-US" sz="8000" b="1" dirty="0">
                <a:solidFill>
                  <a:srgbClr val="FF0000"/>
                </a:solidFill>
                <a:latin typeface="Source Sans Pro Black" pitchFamily="34" charset="0"/>
              </a:rPr>
              <a:t>anguage</a:t>
            </a:r>
          </a:p>
        </p:txBody>
      </p:sp>
    </p:spTree>
    <p:extLst>
      <p:ext uri="{BB962C8B-B14F-4D97-AF65-F5344CB8AC3E}">
        <p14:creationId xmlns:p14="http://schemas.microsoft.com/office/powerpoint/2010/main" val="21686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2412" y="2590800"/>
            <a:ext cx="91664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  <a:latin typeface="Source Sans Pro Black" pitchFamily="34" charset="0"/>
              </a:rPr>
              <a:t>COMMIT COMMAND</a:t>
            </a:r>
            <a:endParaRPr lang="en-US" sz="7200" b="1" dirty="0">
              <a:solidFill>
                <a:srgbClr val="C00000"/>
              </a:solidFill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108086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13855" y="2978608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EXAMPLE</a:t>
            </a:r>
            <a:endParaRPr lang="en-US" sz="5400" dirty="0"/>
          </a:p>
        </p:txBody>
      </p:sp>
      <p:sp>
        <p:nvSpPr>
          <p:cNvPr id="2" name="Rectangle 1"/>
          <p:cNvSpPr/>
          <p:nvPr/>
        </p:nvSpPr>
        <p:spPr>
          <a:xfrm>
            <a:off x="40749" y="1143000"/>
            <a:ext cx="913014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002060"/>
                </a:solidFill>
              </a:rPr>
              <a:t>COMMIT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8965" y="4267200"/>
            <a:ext cx="913014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002060"/>
                </a:solidFill>
              </a:rPr>
              <a:t>COMMIT </a:t>
            </a:r>
            <a:endParaRPr lang="en-US" sz="6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97565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2412" y="2590800"/>
            <a:ext cx="91664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  <a:latin typeface="Source Sans Pro Black" pitchFamily="34" charset="0"/>
              </a:rPr>
              <a:t>ROLLBACK COMMAND</a:t>
            </a:r>
            <a:endParaRPr lang="en-US" sz="7200" b="1" dirty="0">
              <a:solidFill>
                <a:srgbClr val="C00000"/>
              </a:solidFill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108086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2" name="Rectangle 1"/>
          <p:cNvSpPr/>
          <p:nvPr/>
        </p:nvSpPr>
        <p:spPr>
          <a:xfrm>
            <a:off x="13855" y="1676400"/>
            <a:ext cx="913014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 smtClean="0">
                <a:solidFill>
                  <a:srgbClr val="002060"/>
                </a:solidFill>
              </a:rPr>
              <a:t>ROLL BACK TO SAVE POINT NAME</a:t>
            </a:r>
            <a:endParaRPr lang="en-US" sz="8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957152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2412" y="2590800"/>
            <a:ext cx="91664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  <a:latin typeface="Source Sans Pro Black" pitchFamily="34" charset="0"/>
              </a:rPr>
              <a:t>SAVE POINT COMMAND</a:t>
            </a:r>
            <a:endParaRPr lang="en-US" sz="7200" b="1" dirty="0">
              <a:solidFill>
                <a:srgbClr val="C00000"/>
              </a:solidFill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108086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13855" y="1676400"/>
            <a:ext cx="913014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 smtClean="0">
                <a:solidFill>
                  <a:srgbClr val="002060"/>
                </a:solidFill>
              </a:rPr>
              <a:t>SAVE POINT </a:t>
            </a:r>
            <a:r>
              <a:rPr lang="en-US" sz="8800" b="1" dirty="0" err="1" smtClean="0">
                <a:solidFill>
                  <a:srgbClr val="002060"/>
                </a:solidFill>
              </a:rPr>
              <a:t>savepoint</a:t>
            </a:r>
            <a:r>
              <a:rPr lang="en-US" sz="8800" b="1" dirty="0" smtClean="0">
                <a:solidFill>
                  <a:srgbClr val="002060"/>
                </a:solidFill>
              </a:rPr>
              <a:t> name</a:t>
            </a:r>
            <a:endParaRPr lang="en-US" sz="8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330044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317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2060"/>
                </a:solidFill>
              </a:rPr>
              <a:t>(i) SELECT * FROM Employee ORDER </a:t>
            </a:r>
            <a:r>
              <a:rPr lang="en-US" sz="3600" b="1" dirty="0" smtClean="0">
                <a:solidFill>
                  <a:srgbClr val="002060"/>
                </a:solidFill>
              </a:rPr>
              <a:t>BY PAY </a:t>
            </a:r>
            <a:r>
              <a:rPr lang="en-US" sz="3600" b="1" dirty="0">
                <a:solidFill>
                  <a:srgbClr val="002060"/>
                </a:solidFill>
              </a:rPr>
              <a:t>DESC;</a:t>
            </a:r>
          </a:p>
          <a:p>
            <a:pPr algn="just"/>
            <a:r>
              <a:rPr lang="en-US" sz="3600" b="1" dirty="0">
                <a:solidFill>
                  <a:srgbClr val="002060"/>
                </a:solidFill>
              </a:rPr>
              <a:t>(ii) SELECT * FROM Employee </a:t>
            </a:r>
            <a:r>
              <a:rPr lang="en-US" sz="3600" b="1" dirty="0" smtClean="0">
                <a:solidFill>
                  <a:srgbClr val="002060"/>
                </a:solidFill>
              </a:rPr>
              <a:t>WHERE ALLOWANCE </a:t>
            </a:r>
            <a:r>
              <a:rPr lang="en-US" sz="3600" b="1" dirty="0">
                <a:solidFill>
                  <a:srgbClr val="002060"/>
                </a:solidFill>
              </a:rPr>
              <a:t>BETWEEN 5000 </a:t>
            </a:r>
            <a:r>
              <a:rPr lang="en-US" sz="3600" b="1" dirty="0" smtClean="0">
                <a:solidFill>
                  <a:srgbClr val="002060"/>
                </a:solidFill>
              </a:rPr>
              <a:t>AND 7000</a:t>
            </a:r>
            <a:r>
              <a:rPr lang="en-US" sz="3600" b="1" dirty="0">
                <a:solidFill>
                  <a:srgbClr val="002060"/>
                </a:solidFill>
              </a:rPr>
              <a:t>;</a:t>
            </a:r>
          </a:p>
          <a:p>
            <a:pPr algn="just"/>
            <a:r>
              <a:rPr lang="en-US" sz="3600" b="1" dirty="0">
                <a:solidFill>
                  <a:srgbClr val="002060"/>
                </a:solidFill>
              </a:rPr>
              <a:t>(iii) DELETE FROM Employee </a:t>
            </a:r>
            <a:r>
              <a:rPr lang="en-US" sz="3600" b="1" dirty="0" smtClean="0">
                <a:solidFill>
                  <a:srgbClr val="002060"/>
                </a:solidFill>
              </a:rPr>
              <a:t>WHERE DESIG =</a:t>
            </a:r>
            <a:r>
              <a:rPr lang="en-US" sz="3600" b="1" dirty="0">
                <a:solidFill>
                  <a:srgbClr val="002060"/>
                </a:solidFill>
              </a:rPr>
              <a:t>'Mechanic';</a:t>
            </a:r>
          </a:p>
          <a:p>
            <a:pPr algn="just"/>
            <a:r>
              <a:rPr lang="en-US" sz="3600" b="1" dirty="0">
                <a:solidFill>
                  <a:srgbClr val="002060"/>
                </a:solidFill>
              </a:rPr>
              <a:t>(iv) INSERT INTO Employee VALUES ('c1005</a:t>
            </a:r>
            <a:r>
              <a:rPr lang="en-US" sz="3600" b="1" dirty="0" smtClean="0">
                <a:solidFill>
                  <a:srgbClr val="002060"/>
                </a:solidFill>
              </a:rPr>
              <a:t>', '</a:t>
            </a:r>
            <a:r>
              <a:rPr lang="en-US" sz="3600" b="1" dirty="0" err="1" smtClean="0">
                <a:solidFill>
                  <a:srgbClr val="002060"/>
                </a:solidFill>
              </a:rPr>
              <a:t>Abhi</a:t>
            </a:r>
            <a:r>
              <a:rPr lang="en-US" sz="3600" b="1" dirty="0">
                <a:solidFill>
                  <a:srgbClr val="002060"/>
                </a:solidFill>
              </a:rPr>
              <a:t>', 'Mechanic', 15000, 6500);</a:t>
            </a:r>
          </a:p>
          <a:p>
            <a:pPr algn="just"/>
            <a:r>
              <a:rPr lang="en-US" sz="3600" b="1" dirty="0">
                <a:solidFill>
                  <a:srgbClr val="002060"/>
                </a:solidFill>
              </a:rPr>
              <a:t>(v) SELECT * FROM Employee </a:t>
            </a:r>
            <a:r>
              <a:rPr lang="en-US" sz="3600" b="1" dirty="0" smtClean="0">
                <a:solidFill>
                  <a:srgbClr val="002060"/>
                </a:solidFill>
              </a:rPr>
              <a:t>WHERE DESIG =</a:t>
            </a:r>
            <a:r>
              <a:rPr lang="en-US" sz="3600" b="1" dirty="0">
                <a:solidFill>
                  <a:srgbClr val="002060"/>
                </a:solidFill>
              </a:rPr>
              <a:t>'Operator';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664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PART IV -2</a:t>
            </a:r>
            <a:endParaRPr lang="en-US" sz="5400" b="1" dirty="0">
              <a:solidFill>
                <a:srgbClr val="C00000"/>
              </a:solidFill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554616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2060"/>
                </a:solidFill>
              </a:rPr>
              <a:t>CREATE TABLE employee</a:t>
            </a:r>
          </a:p>
          <a:p>
            <a:pPr algn="just"/>
            <a:r>
              <a:rPr lang="en-US" sz="3600" b="1" dirty="0">
                <a:solidFill>
                  <a:srgbClr val="002060"/>
                </a:solidFill>
              </a:rPr>
              <a:t>(</a:t>
            </a:r>
          </a:p>
          <a:p>
            <a:pPr algn="just"/>
            <a:r>
              <a:rPr lang="en-US" sz="3600" b="1" dirty="0" err="1">
                <a:solidFill>
                  <a:srgbClr val="002060"/>
                </a:solidFill>
              </a:rPr>
              <a:t>empcode</a:t>
            </a:r>
            <a:r>
              <a:rPr lang="en-US" sz="3600" b="1" dirty="0">
                <a:solidFill>
                  <a:srgbClr val="002060"/>
                </a:solidFill>
              </a:rPr>
              <a:t> integer NOTNULL,</a:t>
            </a:r>
          </a:p>
          <a:p>
            <a:pPr algn="just"/>
            <a:r>
              <a:rPr lang="en-US" sz="3600" b="1" dirty="0" err="1">
                <a:solidFill>
                  <a:srgbClr val="002060"/>
                </a:solidFill>
              </a:rPr>
              <a:t>efirstname</a:t>
            </a:r>
            <a:r>
              <a:rPr lang="en-US" sz="3600" b="1" dirty="0">
                <a:solidFill>
                  <a:srgbClr val="002060"/>
                </a:solidFill>
              </a:rPr>
              <a:t> char(20),</a:t>
            </a:r>
          </a:p>
          <a:p>
            <a:pPr algn="just"/>
            <a:r>
              <a:rPr lang="en-US" sz="3600" b="1" dirty="0" err="1">
                <a:solidFill>
                  <a:srgbClr val="002060"/>
                </a:solidFill>
              </a:rPr>
              <a:t>elastname</a:t>
            </a:r>
            <a:r>
              <a:rPr lang="en-US" sz="3600" b="1" dirty="0">
                <a:solidFill>
                  <a:srgbClr val="002060"/>
                </a:solidFill>
              </a:rPr>
              <a:t> char(20),</a:t>
            </a:r>
          </a:p>
          <a:p>
            <a:pPr algn="just"/>
            <a:r>
              <a:rPr lang="en-US" sz="3600" b="1" dirty="0">
                <a:solidFill>
                  <a:srgbClr val="002060"/>
                </a:solidFill>
              </a:rPr>
              <a:t>Designation char(20),</a:t>
            </a:r>
          </a:p>
          <a:p>
            <a:pPr algn="just"/>
            <a:r>
              <a:rPr lang="en-US" sz="3600" b="1" dirty="0">
                <a:solidFill>
                  <a:srgbClr val="002060"/>
                </a:solidFill>
              </a:rPr>
              <a:t>Pay integer,</a:t>
            </a:r>
          </a:p>
          <a:p>
            <a:pPr algn="just"/>
            <a:r>
              <a:rPr lang="en-US" sz="3600" b="1" dirty="0">
                <a:solidFill>
                  <a:srgbClr val="002060"/>
                </a:solidFill>
              </a:rPr>
              <a:t>PRIMARY KEY (</a:t>
            </a:r>
            <a:r>
              <a:rPr lang="en-US" sz="3600" b="1" dirty="0" err="1">
                <a:solidFill>
                  <a:srgbClr val="002060"/>
                </a:solidFill>
              </a:rPr>
              <a:t>efirstname</a:t>
            </a:r>
            <a:r>
              <a:rPr lang="en-US" sz="3600" b="1" dirty="0">
                <a:solidFill>
                  <a:srgbClr val="002060"/>
                </a:solidFill>
              </a:rPr>
              <a:t>, </a:t>
            </a:r>
            <a:r>
              <a:rPr lang="en-US" sz="3600" b="1" dirty="0" err="1">
                <a:solidFill>
                  <a:srgbClr val="002060"/>
                </a:solidFill>
              </a:rPr>
              <a:t>elastname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</a:p>
          <a:p>
            <a:pPr algn="just"/>
            <a:r>
              <a:rPr lang="en-US" sz="3600" b="1" dirty="0">
                <a:solidFill>
                  <a:srgbClr val="002060"/>
                </a:solidFill>
              </a:rPr>
              <a:t>);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664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PART </a:t>
            </a:r>
            <a:r>
              <a:rPr lang="en-US" sz="5400" b="1" smtClean="0">
                <a:solidFill>
                  <a:srgbClr val="C00000"/>
                </a:solidFill>
                <a:latin typeface="Source Sans Pro Black" pitchFamily="34" charset="0"/>
              </a:rPr>
              <a:t>IV -5</a:t>
            </a:r>
            <a:endParaRPr lang="en-US" sz="5400" b="1" dirty="0">
              <a:solidFill>
                <a:srgbClr val="C00000"/>
              </a:solidFill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721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081451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  <a:latin typeface="Source Sans Pro Black" pitchFamily="34" charset="0"/>
              </a:rPr>
              <a:t>Introduction to SQL </a:t>
            </a:r>
            <a:endParaRPr lang="en-US" sz="8000" b="1" dirty="0">
              <a:solidFill>
                <a:srgbClr val="FF0000"/>
              </a:solidFill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9677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>
                <a:solidFill>
                  <a:srgbClr val="002060"/>
                </a:solidFill>
              </a:rPr>
              <a:t>A </a:t>
            </a:r>
            <a:r>
              <a:rPr lang="en-US" sz="3600" b="1" dirty="0">
                <a:solidFill>
                  <a:srgbClr val="7030A0"/>
                </a:solidFill>
              </a:rPr>
              <a:t>Data Manipulation Language (DML</a:t>
            </a:r>
            <a:r>
              <a:rPr lang="en-US" sz="3600" dirty="0">
                <a:solidFill>
                  <a:srgbClr val="002060"/>
                </a:solidFill>
              </a:rPr>
              <a:t>) is a computer programming language used for </a:t>
            </a:r>
            <a:r>
              <a:rPr lang="en-US" sz="3600" b="1" dirty="0">
                <a:solidFill>
                  <a:srgbClr val="C00000"/>
                </a:solidFill>
              </a:rPr>
              <a:t>adding (inserting), removing (deleting), and modifying (updating) data in a database.</a:t>
            </a:r>
          </a:p>
          <a:p>
            <a:pPr algn="just"/>
            <a:r>
              <a:rPr lang="en-US" sz="3600" dirty="0">
                <a:solidFill>
                  <a:srgbClr val="002060"/>
                </a:solidFill>
              </a:rPr>
              <a:t>In SQL, the data manipulation language </a:t>
            </a:r>
            <a:r>
              <a:rPr lang="en-US" sz="3600" b="1" dirty="0">
                <a:solidFill>
                  <a:srgbClr val="C00000"/>
                </a:solidFill>
              </a:rPr>
              <a:t>comprises the SQL-data change statements, which modify stored data but not the schema of the database table. </a:t>
            </a:r>
          </a:p>
          <a:p>
            <a:pPr algn="just"/>
            <a:r>
              <a:rPr lang="en-US" sz="3600" dirty="0">
                <a:solidFill>
                  <a:srgbClr val="002060"/>
                </a:solidFill>
              </a:rPr>
              <a:t>After the database schema has been specified and the database has been created</a:t>
            </a:r>
            <a:r>
              <a:rPr lang="en-US" sz="3600" b="1" dirty="0">
                <a:solidFill>
                  <a:srgbClr val="C00000"/>
                </a:solidFill>
              </a:rPr>
              <a:t>, the data can be manipulated using a set of procedures which are expressed by DML.</a:t>
            </a:r>
          </a:p>
        </p:txBody>
      </p:sp>
    </p:spTree>
    <p:extLst>
      <p:ext uri="{BB962C8B-B14F-4D97-AF65-F5344CB8AC3E}">
        <p14:creationId xmlns:p14="http://schemas.microsoft.com/office/powerpoint/2010/main" val="21686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5258" y="228600"/>
            <a:ext cx="9179257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>
                <a:solidFill>
                  <a:srgbClr val="C00000"/>
                </a:solidFill>
              </a:rPr>
              <a:t>By Data Manipulation we mean,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en-US" sz="4800" b="1" dirty="0">
                <a:solidFill>
                  <a:srgbClr val="C00000"/>
                </a:solidFill>
              </a:rPr>
              <a:t>Insertion</a:t>
            </a:r>
            <a:r>
              <a:rPr lang="en-US" sz="4800" dirty="0">
                <a:solidFill>
                  <a:srgbClr val="C00000"/>
                </a:solidFill>
              </a:rPr>
              <a:t> </a:t>
            </a:r>
            <a:r>
              <a:rPr lang="en-US" sz="4800" dirty="0">
                <a:solidFill>
                  <a:srgbClr val="002060"/>
                </a:solidFill>
              </a:rPr>
              <a:t>of new information into the database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en-US" sz="4800" b="1" dirty="0">
                <a:solidFill>
                  <a:srgbClr val="C00000"/>
                </a:solidFill>
              </a:rPr>
              <a:t>Retrieval</a:t>
            </a:r>
            <a:r>
              <a:rPr lang="en-US" sz="4800" dirty="0">
                <a:solidFill>
                  <a:srgbClr val="C00000"/>
                </a:solidFill>
              </a:rPr>
              <a:t> </a:t>
            </a:r>
            <a:r>
              <a:rPr lang="en-US" sz="4800" dirty="0">
                <a:solidFill>
                  <a:srgbClr val="002060"/>
                </a:solidFill>
              </a:rPr>
              <a:t>of information stored in a database.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en-US" sz="4800" b="1" dirty="0">
                <a:solidFill>
                  <a:srgbClr val="C00000"/>
                </a:solidFill>
              </a:rPr>
              <a:t>Deletion</a:t>
            </a:r>
            <a:r>
              <a:rPr lang="en-US" sz="4800" dirty="0">
                <a:solidFill>
                  <a:srgbClr val="C00000"/>
                </a:solidFill>
              </a:rPr>
              <a:t> </a:t>
            </a:r>
            <a:r>
              <a:rPr lang="en-US" sz="4800" dirty="0">
                <a:solidFill>
                  <a:srgbClr val="002060"/>
                </a:solidFill>
              </a:rPr>
              <a:t>of information from the database.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en-US" sz="4800" b="1" dirty="0">
                <a:solidFill>
                  <a:srgbClr val="C00000"/>
                </a:solidFill>
              </a:rPr>
              <a:t>Modification</a:t>
            </a:r>
            <a:r>
              <a:rPr lang="en-US" sz="4800" dirty="0">
                <a:solidFill>
                  <a:srgbClr val="C00000"/>
                </a:solidFill>
              </a:rPr>
              <a:t> </a:t>
            </a:r>
            <a:r>
              <a:rPr lang="en-US" sz="4800" dirty="0">
                <a:solidFill>
                  <a:srgbClr val="002060"/>
                </a:solidFill>
              </a:rPr>
              <a:t>of data stored in the database.</a:t>
            </a:r>
          </a:p>
        </p:txBody>
      </p:sp>
    </p:spTree>
    <p:extLst>
      <p:ext uri="{BB962C8B-B14F-4D97-AF65-F5344CB8AC3E}">
        <p14:creationId xmlns:p14="http://schemas.microsoft.com/office/powerpoint/2010/main" val="41589816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C00000"/>
                </a:solidFill>
              </a:rPr>
              <a:t>The </a:t>
            </a:r>
            <a:r>
              <a:rPr lang="en-US" sz="6000" b="1" dirty="0">
                <a:solidFill>
                  <a:srgbClr val="C00000"/>
                </a:solidFill>
              </a:rPr>
              <a:t>DML is basically of two types: 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en-US" sz="4400" b="1" dirty="0">
                <a:solidFill>
                  <a:srgbClr val="00B050"/>
                </a:solidFill>
              </a:rPr>
              <a:t>Procedural DML </a:t>
            </a:r>
            <a:r>
              <a:rPr lang="en-US" sz="4400" dirty="0">
                <a:solidFill>
                  <a:srgbClr val="002060"/>
                </a:solidFill>
              </a:rPr>
              <a:t>– Requires a user to specify what data is needed and how to get it. 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en-US" sz="4400" b="1" dirty="0">
                <a:solidFill>
                  <a:srgbClr val="00B050"/>
                </a:solidFill>
              </a:rPr>
              <a:t>Non-Procedural DML </a:t>
            </a:r>
            <a:r>
              <a:rPr lang="en-US" sz="4400" dirty="0">
                <a:solidFill>
                  <a:srgbClr val="002060"/>
                </a:solidFill>
              </a:rPr>
              <a:t>- Requires a user to specify what data is needed without specifying how to get it. </a:t>
            </a: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0007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4400" b="1" dirty="0" smtClean="0">
              <a:solidFill>
                <a:srgbClr val="00B050"/>
              </a:solidFill>
            </a:endParaRPr>
          </a:p>
          <a:p>
            <a:pPr algn="just"/>
            <a:endParaRPr lang="en-US" sz="4400" b="1" dirty="0">
              <a:solidFill>
                <a:srgbClr val="00B050"/>
              </a:solidFill>
            </a:endParaRPr>
          </a:p>
          <a:p>
            <a:pPr algn="just"/>
            <a:r>
              <a:rPr lang="en-US" sz="4400" b="1" dirty="0" smtClean="0">
                <a:solidFill>
                  <a:srgbClr val="00B050"/>
                </a:solidFill>
              </a:rPr>
              <a:t>Insert</a:t>
            </a:r>
            <a:r>
              <a:rPr lang="en-US" sz="4400" b="1" dirty="0">
                <a:solidFill>
                  <a:srgbClr val="00B050"/>
                </a:solidFill>
              </a:rPr>
              <a:t>	</a:t>
            </a:r>
            <a:endParaRPr lang="en-US" sz="4400" b="1" dirty="0" smtClean="0">
              <a:solidFill>
                <a:srgbClr val="00B050"/>
              </a:solidFill>
            </a:endParaRPr>
          </a:p>
          <a:p>
            <a:pPr algn="just"/>
            <a:r>
              <a:rPr lang="en-US" sz="4400" dirty="0" smtClean="0">
                <a:solidFill>
                  <a:srgbClr val="002060"/>
                </a:solidFill>
              </a:rPr>
              <a:t>Inserts </a:t>
            </a:r>
            <a:r>
              <a:rPr lang="en-US" sz="4400" dirty="0">
                <a:solidFill>
                  <a:srgbClr val="002060"/>
                </a:solidFill>
              </a:rPr>
              <a:t>data into a table	</a:t>
            </a:r>
          </a:p>
          <a:p>
            <a:pPr algn="just"/>
            <a:r>
              <a:rPr lang="en-US" sz="4400" b="1" dirty="0">
                <a:solidFill>
                  <a:srgbClr val="00B050"/>
                </a:solidFill>
              </a:rPr>
              <a:t>Update	</a:t>
            </a:r>
            <a:endParaRPr lang="en-US" sz="4400" b="1" dirty="0" smtClean="0">
              <a:solidFill>
                <a:srgbClr val="00B050"/>
              </a:solidFill>
            </a:endParaRPr>
          </a:p>
          <a:p>
            <a:pPr algn="just"/>
            <a:r>
              <a:rPr lang="en-US" sz="4400" dirty="0" smtClean="0">
                <a:solidFill>
                  <a:srgbClr val="002060"/>
                </a:solidFill>
              </a:rPr>
              <a:t>Updates </a:t>
            </a:r>
            <a:r>
              <a:rPr lang="en-US" sz="4400" dirty="0">
                <a:solidFill>
                  <a:srgbClr val="002060"/>
                </a:solidFill>
              </a:rPr>
              <a:t>the existing data within a table</a:t>
            </a:r>
            <a:r>
              <a:rPr lang="en-US" sz="4400" dirty="0" smtClean="0">
                <a:solidFill>
                  <a:srgbClr val="002060"/>
                </a:solidFill>
              </a:rPr>
              <a:t>.</a:t>
            </a:r>
            <a:endParaRPr lang="en-US" sz="4400" dirty="0">
              <a:solidFill>
                <a:srgbClr val="002060"/>
              </a:solidFill>
            </a:endParaRPr>
          </a:p>
          <a:p>
            <a:pPr algn="just"/>
            <a:r>
              <a:rPr lang="en-US" sz="4400" b="1" dirty="0">
                <a:solidFill>
                  <a:srgbClr val="00B050"/>
                </a:solidFill>
              </a:rPr>
              <a:t>Delete</a:t>
            </a:r>
            <a:r>
              <a:rPr lang="en-US" sz="4400" dirty="0">
                <a:solidFill>
                  <a:srgbClr val="002060"/>
                </a:solidFill>
              </a:rPr>
              <a:t>	</a:t>
            </a:r>
            <a:endParaRPr lang="en-US" sz="4400" dirty="0" smtClean="0">
              <a:solidFill>
                <a:srgbClr val="002060"/>
              </a:solidFill>
            </a:endParaRPr>
          </a:p>
          <a:p>
            <a:pPr algn="just"/>
            <a:r>
              <a:rPr lang="en-US" sz="4400" dirty="0" smtClean="0">
                <a:solidFill>
                  <a:srgbClr val="002060"/>
                </a:solidFill>
              </a:rPr>
              <a:t>Deletes </a:t>
            </a:r>
            <a:r>
              <a:rPr lang="en-US" sz="4400" dirty="0">
                <a:solidFill>
                  <a:srgbClr val="002060"/>
                </a:solidFill>
              </a:rPr>
              <a:t>all records from a table, but not the space occupied by them.	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DML COMMANDS</a:t>
            </a:r>
            <a:endParaRPr lang="en-US" sz="8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192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DDL</a:t>
            </a:r>
            <a:r>
              <a:rPr lang="en-US" sz="9600" b="1" dirty="0" smtClean="0">
                <a:solidFill>
                  <a:srgbClr val="FF0000"/>
                </a:solidFill>
                <a:latin typeface="Source Sans Pro Black" pitchFamily="34" charset="0"/>
              </a:rPr>
              <a:t> </a:t>
            </a:r>
            <a:endParaRPr lang="en-US" sz="9600" b="1" dirty="0">
              <a:solidFill>
                <a:srgbClr val="FF0000"/>
              </a:solidFill>
              <a:latin typeface="Source Sans Pro Black" pitchFamily="34" charset="0"/>
            </a:endParaRPr>
          </a:p>
          <a:p>
            <a:pPr algn="ctr"/>
            <a:r>
              <a:rPr lang="en-US" sz="96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D</a:t>
            </a:r>
            <a:r>
              <a:rPr lang="en-US" sz="9600" b="1" dirty="0">
                <a:solidFill>
                  <a:srgbClr val="FF0000"/>
                </a:solidFill>
                <a:latin typeface="Source Sans Pro Black" pitchFamily="34" charset="0"/>
              </a:rPr>
              <a:t>ata </a:t>
            </a:r>
            <a:r>
              <a:rPr lang="en-US" sz="96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D</a:t>
            </a:r>
            <a:r>
              <a:rPr lang="en-US" sz="9600" b="1" dirty="0" smtClean="0">
                <a:solidFill>
                  <a:srgbClr val="FF0000"/>
                </a:solidFill>
                <a:latin typeface="Source Sans Pro Black" pitchFamily="34" charset="0"/>
              </a:rPr>
              <a:t>efinition </a:t>
            </a:r>
            <a:r>
              <a:rPr lang="en-US" sz="96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L</a:t>
            </a:r>
            <a:r>
              <a:rPr lang="en-US" sz="9600" b="1" dirty="0">
                <a:solidFill>
                  <a:srgbClr val="FF0000"/>
                </a:solidFill>
                <a:latin typeface="Source Sans Pro Black" pitchFamily="34" charset="0"/>
              </a:rPr>
              <a:t>anguage</a:t>
            </a:r>
          </a:p>
        </p:txBody>
      </p:sp>
    </p:spTree>
    <p:extLst>
      <p:ext uri="{BB962C8B-B14F-4D97-AF65-F5344CB8AC3E}">
        <p14:creationId xmlns:p14="http://schemas.microsoft.com/office/powerpoint/2010/main" val="23103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7" y="2286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dirty="0">
                <a:solidFill>
                  <a:srgbClr val="002060"/>
                </a:solidFill>
              </a:rPr>
              <a:t>The </a:t>
            </a:r>
            <a:r>
              <a:rPr lang="en-US" sz="4800" b="1" dirty="0">
                <a:solidFill>
                  <a:srgbClr val="0070C0"/>
                </a:solidFill>
              </a:rPr>
              <a:t>Data Definition Language (DDL) </a:t>
            </a:r>
            <a:r>
              <a:rPr lang="en-US" sz="4800" dirty="0">
                <a:solidFill>
                  <a:srgbClr val="002060"/>
                </a:solidFill>
              </a:rPr>
              <a:t>consist of SQL statements used to define the database structure or schema. </a:t>
            </a:r>
            <a:endParaRPr lang="en-US" sz="4800" dirty="0" smtClean="0">
              <a:solidFill>
                <a:srgbClr val="002060"/>
              </a:solidFill>
            </a:endParaRPr>
          </a:p>
          <a:p>
            <a:pPr algn="just"/>
            <a:r>
              <a:rPr lang="en-US" sz="4800" dirty="0" smtClean="0">
                <a:solidFill>
                  <a:srgbClr val="002060"/>
                </a:solidFill>
              </a:rPr>
              <a:t>It </a:t>
            </a:r>
            <a:r>
              <a:rPr lang="en-US" sz="4800" dirty="0">
                <a:solidFill>
                  <a:srgbClr val="002060"/>
                </a:solidFill>
              </a:rPr>
              <a:t>simply deals with descriptions of the database schema and is used to create and modify the structure of database objects in databases. </a:t>
            </a: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u="sng" dirty="0">
                <a:solidFill>
                  <a:srgbClr val="C00000"/>
                </a:solidFill>
              </a:rPr>
              <a:t>A DDL performs the following functions :</a:t>
            </a:r>
          </a:p>
          <a:p>
            <a:endParaRPr lang="en-US" sz="1200" dirty="0"/>
          </a:p>
          <a:p>
            <a:pPr algn="just"/>
            <a:r>
              <a:rPr lang="en-US" sz="3200" dirty="0">
                <a:solidFill>
                  <a:srgbClr val="002060"/>
                </a:solidFill>
              </a:rPr>
              <a:t>1. It should identify the type of data division such as data item, segment, record and database file.</a:t>
            </a:r>
          </a:p>
          <a:p>
            <a:endParaRPr lang="en-US" sz="1200" dirty="0"/>
          </a:p>
          <a:p>
            <a:pPr algn="just"/>
            <a:r>
              <a:rPr lang="en-US" sz="3200" dirty="0">
                <a:solidFill>
                  <a:srgbClr val="002060"/>
                </a:solidFill>
              </a:rPr>
              <a:t>2. It gives a unique name to each data item type, record type, file type and data base</a:t>
            </a:r>
            <a:r>
              <a:rPr lang="en-US" sz="3200" dirty="0" smtClean="0">
                <a:solidFill>
                  <a:srgbClr val="002060"/>
                </a:solidFill>
              </a:rPr>
              <a:t>.</a:t>
            </a:r>
          </a:p>
          <a:p>
            <a:endParaRPr lang="en-US" sz="1200" dirty="0"/>
          </a:p>
          <a:p>
            <a:pPr algn="just"/>
            <a:r>
              <a:rPr lang="en-US" sz="3200" dirty="0" smtClean="0">
                <a:solidFill>
                  <a:srgbClr val="002060"/>
                </a:solidFill>
              </a:rPr>
              <a:t>3</a:t>
            </a:r>
            <a:r>
              <a:rPr lang="en-US" sz="3200" dirty="0">
                <a:solidFill>
                  <a:srgbClr val="002060"/>
                </a:solidFill>
              </a:rPr>
              <a:t>. It should specify the proper data type.</a:t>
            </a:r>
          </a:p>
          <a:p>
            <a:endParaRPr lang="en-US" sz="1200" dirty="0"/>
          </a:p>
          <a:p>
            <a:pPr algn="just"/>
            <a:r>
              <a:rPr lang="en-US" sz="3200" dirty="0">
                <a:solidFill>
                  <a:srgbClr val="002060"/>
                </a:solidFill>
              </a:rPr>
              <a:t>4. It should define the size of the data item.</a:t>
            </a:r>
          </a:p>
          <a:p>
            <a:endParaRPr lang="en-US" sz="1200" dirty="0"/>
          </a:p>
          <a:p>
            <a:pPr algn="just"/>
            <a:r>
              <a:rPr lang="en-US" sz="3200" dirty="0">
                <a:solidFill>
                  <a:srgbClr val="002060"/>
                </a:solidFill>
              </a:rPr>
              <a:t>5. It may define the range of values that a data item may use.</a:t>
            </a:r>
          </a:p>
          <a:p>
            <a:endParaRPr lang="en-US" sz="1200" dirty="0"/>
          </a:p>
          <a:p>
            <a:pPr algn="just"/>
            <a:r>
              <a:rPr lang="en-US" sz="3200" dirty="0">
                <a:solidFill>
                  <a:srgbClr val="002060"/>
                </a:solidFill>
              </a:rPr>
              <a:t>6. It may specify privacy locks for preventing unauthorized data entry.</a:t>
            </a: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335" y="1309791"/>
            <a:ext cx="912239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Create</a:t>
            </a:r>
            <a:r>
              <a:rPr lang="en-US" sz="3600" b="1" dirty="0">
                <a:solidFill>
                  <a:srgbClr val="00B050"/>
                </a:solidFill>
              </a:rPr>
              <a:t>	</a:t>
            </a:r>
            <a:endParaRPr lang="en-US" sz="3600" b="1" dirty="0" smtClean="0">
              <a:solidFill>
                <a:srgbClr val="00B050"/>
              </a:solidFill>
            </a:endParaRPr>
          </a:p>
          <a:p>
            <a:r>
              <a:rPr lang="en-US" sz="3600" dirty="0" smtClean="0">
                <a:solidFill>
                  <a:srgbClr val="002060"/>
                </a:solidFill>
              </a:rPr>
              <a:t>To </a:t>
            </a:r>
            <a:r>
              <a:rPr lang="en-US" sz="3600" dirty="0">
                <a:solidFill>
                  <a:srgbClr val="002060"/>
                </a:solidFill>
              </a:rPr>
              <a:t>create tables in the database.</a:t>
            </a:r>
            <a:r>
              <a:rPr lang="en-US" sz="1400" dirty="0"/>
              <a:t>	</a:t>
            </a:r>
          </a:p>
          <a:p>
            <a:pPr algn="just"/>
            <a:r>
              <a:rPr lang="en-US" sz="3600" b="1" dirty="0">
                <a:solidFill>
                  <a:srgbClr val="00B050"/>
                </a:solidFill>
              </a:rPr>
              <a:t>Alter	</a:t>
            </a:r>
            <a:endParaRPr lang="en-US" sz="3600" b="1" dirty="0" smtClean="0">
              <a:solidFill>
                <a:srgbClr val="00B050"/>
              </a:solidFill>
            </a:endParaRPr>
          </a:p>
          <a:p>
            <a:pPr algn="just"/>
            <a:r>
              <a:rPr lang="en-US" sz="3600" dirty="0" smtClean="0">
                <a:solidFill>
                  <a:srgbClr val="002060"/>
                </a:solidFill>
              </a:rPr>
              <a:t>Alters </a:t>
            </a:r>
            <a:r>
              <a:rPr lang="en-US" sz="3600" dirty="0">
                <a:solidFill>
                  <a:srgbClr val="002060"/>
                </a:solidFill>
              </a:rPr>
              <a:t>the structure of the database.	</a:t>
            </a:r>
          </a:p>
          <a:p>
            <a:r>
              <a:rPr lang="en-US" sz="3600" b="1" dirty="0">
                <a:solidFill>
                  <a:srgbClr val="00B050"/>
                </a:solidFill>
              </a:rPr>
              <a:t>Drop</a:t>
            </a:r>
            <a:r>
              <a:rPr lang="en-US" sz="1400" dirty="0"/>
              <a:t>	</a:t>
            </a:r>
            <a:endParaRPr lang="en-US" sz="1400" dirty="0" smtClean="0"/>
          </a:p>
          <a:p>
            <a:r>
              <a:rPr lang="en-US" sz="3600" dirty="0" smtClean="0">
                <a:solidFill>
                  <a:srgbClr val="002060"/>
                </a:solidFill>
              </a:rPr>
              <a:t>Delete </a:t>
            </a:r>
            <a:r>
              <a:rPr lang="en-US" sz="3600" dirty="0">
                <a:solidFill>
                  <a:srgbClr val="002060"/>
                </a:solidFill>
              </a:rPr>
              <a:t>tables from database</a:t>
            </a:r>
            <a:r>
              <a:rPr lang="en-US" sz="1400" dirty="0"/>
              <a:t>.	</a:t>
            </a:r>
          </a:p>
          <a:p>
            <a:pPr algn="just"/>
            <a:r>
              <a:rPr lang="en-US" sz="3600" b="1" dirty="0">
                <a:solidFill>
                  <a:srgbClr val="00B050"/>
                </a:solidFill>
              </a:rPr>
              <a:t>Truncate	</a:t>
            </a:r>
            <a:endParaRPr lang="en-US" sz="3600" b="1" dirty="0" smtClean="0">
              <a:solidFill>
                <a:srgbClr val="00B050"/>
              </a:solidFill>
            </a:endParaRPr>
          </a:p>
          <a:p>
            <a:pPr algn="just"/>
            <a:r>
              <a:rPr lang="en-US" sz="3600" dirty="0" smtClean="0">
                <a:solidFill>
                  <a:srgbClr val="002060"/>
                </a:solidFill>
              </a:rPr>
              <a:t>Remove </a:t>
            </a:r>
            <a:r>
              <a:rPr lang="en-US" sz="3600" dirty="0">
                <a:solidFill>
                  <a:srgbClr val="002060"/>
                </a:solidFill>
              </a:rPr>
              <a:t>all records from a table, also release the space occupied by those records.	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DDL COMMANDS</a:t>
            </a:r>
            <a:endParaRPr lang="en-US" sz="8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1000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table 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excel(id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(11) unsigned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auto_increment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primary key not null,</a:t>
            </a:r>
          </a:p>
          <a:p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varchar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(25) not null, </a:t>
            </a:r>
          </a:p>
          <a:p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gender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varchar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(15) not null, </a:t>
            </a:r>
          </a:p>
          <a:p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mobno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(15) not null,</a:t>
            </a:r>
          </a:p>
          <a:p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fname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varchar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(25) not null, </a:t>
            </a:r>
          </a:p>
          <a:p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mname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varchar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(25) not null);</a:t>
            </a:r>
            <a:endParaRPr lang="en-US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3746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DCL</a:t>
            </a:r>
            <a:r>
              <a:rPr lang="en-US" sz="8000" b="1" dirty="0" smtClean="0">
                <a:solidFill>
                  <a:srgbClr val="FF0000"/>
                </a:solidFill>
                <a:latin typeface="Source Sans Pro Black" pitchFamily="34" charset="0"/>
              </a:rPr>
              <a:t> </a:t>
            </a:r>
            <a:endParaRPr lang="en-US" sz="8000" b="1" dirty="0">
              <a:solidFill>
                <a:srgbClr val="FF0000"/>
              </a:solidFill>
              <a:latin typeface="Source Sans Pro Black" pitchFamily="34" charset="0"/>
            </a:endParaRPr>
          </a:p>
          <a:p>
            <a:pPr algn="ctr"/>
            <a:r>
              <a:rPr lang="en-US" sz="80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D</a:t>
            </a:r>
            <a:r>
              <a:rPr lang="en-US" sz="8000" b="1" dirty="0">
                <a:solidFill>
                  <a:srgbClr val="FF0000"/>
                </a:solidFill>
                <a:latin typeface="Source Sans Pro Black" pitchFamily="34" charset="0"/>
              </a:rPr>
              <a:t>ata </a:t>
            </a:r>
            <a:r>
              <a:rPr lang="en-US" sz="80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C</a:t>
            </a:r>
            <a:r>
              <a:rPr lang="en-US" sz="8000" b="1" dirty="0" smtClean="0">
                <a:solidFill>
                  <a:srgbClr val="FF0000"/>
                </a:solidFill>
                <a:latin typeface="Source Sans Pro Black" pitchFamily="34" charset="0"/>
              </a:rPr>
              <a:t>ontrol </a:t>
            </a:r>
            <a:r>
              <a:rPr lang="en-US" sz="80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L</a:t>
            </a:r>
            <a:r>
              <a:rPr lang="en-US" sz="8000" b="1" dirty="0">
                <a:solidFill>
                  <a:srgbClr val="FF0000"/>
                </a:solidFill>
                <a:latin typeface="Source Sans Pro Black" pitchFamily="34" charset="0"/>
              </a:rPr>
              <a:t>anguage</a:t>
            </a:r>
          </a:p>
        </p:txBody>
      </p:sp>
    </p:spTree>
    <p:extLst>
      <p:ext uri="{BB962C8B-B14F-4D97-AF65-F5344CB8AC3E}">
        <p14:creationId xmlns:p14="http://schemas.microsoft.com/office/powerpoint/2010/main" val="347131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138" y="-32139"/>
            <a:ext cx="9145137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4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Structured Query Language (SQL)</a:t>
            </a:r>
            <a:r>
              <a:rPr lang="en-US" sz="4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a standard programming language to access and manipulate databases. </a:t>
            </a:r>
            <a:endParaRPr lang="en-US" sz="4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SQL </a:t>
            </a:r>
            <a:r>
              <a:rPr lang="en-US" sz="4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allows the user to create, retrieve, alter, and transfer information among databases. </a:t>
            </a:r>
            <a:endParaRPr lang="en-US" sz="4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4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 a language designed for managing and accessing data in a Relational Data Base Management System (RDBMS). </a:t>
            </a:r>
            <a:endParaRPr lang="en-US" sz="4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6237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9100" y="0"/>
            <a:ext cx="91530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500" dirty="0">
                <a:solidFill>
                  <a:srgbClr val="002060"/>
                </a:solidFill>
              </a:rPr>
              <a:t>A </a:t>
            </a:r>
            <a:r>
              <a:rPr lang="en-US" sz="4500" b="1" dirty="0">
                <a:solidFill>
                  <a:srgbClr val="002060"/>
                </a:solidFill>
              </a:rPr>
              <a:t>Data Control Language (DCL)</a:t>
            </a:r>
            <a:r>
              <a:rPr lang="en-US" sz="4500" dirty="0">
                <a:solidFill>
                  <a:srgbClr val="002060"/>
                </a:solidFill>
              </a:rPr>
              <a:t> is a programming language used to control the access of data stored in a database. It is used for controlling privileges in the database (Authorization). </a:t>
            </a:r>
            <a:endParaRPr lang="en-US" sz="4500" dirty="0" smtClean="0">
              <a:solidFill>
                <a:srgbClr val="002060"/>
              </a:solidFill>
            </a:endParaRPr>
          </a:p>
          <a:p>
            <a:pPr algn="just"/>
            <a:r>
              <a:rPr lang="en-US" sz="4500" dirty="0" smtClean="0">
                <a:solidFill>
                  <a:srgbClr val="002060"/>
                </a:solidFill>
              </a:rPr>
              <a:t>The </a:t>
            </a:r>
            <a:r>
              <a:rPr lang="en-US" sz="4500" dirty="0">
                <a:solidFill>
                  <a:srgbClr val="002060"/>
                </a:solidFill>
              </a:rPr>
              <a:t>privileges are required for performing all the database operations such as creating sequences, views of tables etc.</a:t>
            </a: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3884" y="1472863"/>
            <a:ext cx="91678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B050"/>
                </a:solidFill>
              </a:rPr>
              <a:t>Grant	</a:t>
            </a:r>
          </a:p>
          <a:p>
            <a:pPr algn="just"/>
            <a:r>
              <a:rPr lang="en-US" sz="4800" dirty="0">
                <a:solidFill>
                  <a:srgbClr val="002060"/>
                </a:solidFill>
              </a:rPr>
              <a:t>Grants permission to one or more users to perform specific tasks.	</a:t>
            </a:r>
          </a:p>
          <a:p>
            <a:pPr algn="just"/>
            <a:r>
              <a:rPr lang="en-US" sz="4800" b="1" dirty="0">
                <a:solidFill>
                  <a:srgbClr val="00B050"/>
                </a:solidFill>
              </a:rPr>
              <a:t>Revoke	</a:t>
            </a:r>
          </a:p>
          <a:p>
            <a:pPr algn="just"/>
            <a:r>
              <a:rPr lang="en-US" sz="4800" dirty="0">
                <a:solidFill>
                  <a:srgbClr val="002060"/>
                </a:solidFill>
              </a:rPr>
              <a:t>Withdraws the access permission given by the GRANT statement.	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DCL COMMANDS</a:t>
            </a:r>
            <a:endParaRPr lang="en-US" sz="8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3648" y="13716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TCL</a:t>
            </a:r>
          </a:p>
          <a:p>
            <a:pPr algn="ctr"/>
            <a:r>
              <a:rPr lang="en-US" sz="72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T</a:t>
            </a:r>
            <a:r>
              <a:rPr lang="en-US" sz="7200" b="1" dirty="0" smtClean="0">
                <a:solidFill>
                  <a:srgbClr val="FF0000"/>
                </a:solidFill>
                <a:latin typeface="Source Sans Pro Black" pitchFamily="34" charset="0"/>
              </a:rPr>
              <a:t>ransactional </a:t>
            </a:r>
            <a:r>
              <a:rPr lang="en-US" sz="72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C</a:t>
            </a:r>
            <a:r>
              <a:rPr lang="en-US" sz="7200" b="1" dirty="0" smtClean="0">
                <a:solidFill>
                  <a:srgbClr val="FF0000"/>
                </a:solidFill>
                <a:latin typeface="Source Sans Pro Black" pitchFamily="34" charset="0"/>
              </a:rPr>
              <a:t>ontrol </a:t>
            </a:r>
            <a:r>
              <a:rPr lang="en-US" sz="72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L</a:t>
            </a:r>
            <a:r>
              <a:rPr lang="en-US" sz="7200" b="1" dirty="0" smtClean="0">
                <a:solidFill>
                  <a:srgbClr val="FF0000"/>
                </a:solidFill>
                <a:latin typeface="Source Sans Pro Black" pitchFamily="34" charset="0"/>
              </a:rPr>
              <a:t>anguage </a:t>
            </a:r>
            <a:endParaRPr lang="en-US" sz="7200" b="1" dirty="0">
              <a:solidFill>
                <a:srgbClr val="FF0000"/>
              </a:solidFill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002060"/>
                </a:solidFill>
              </a:rPr>
              <a:t>Transactional control language (TCL) </a:t>
            </a:r>
            <a:r>
              <a:rPr lang="en-US" sz="5400" dirty="0">
                <a:solidFill>
                  <a:srgbClr val="002060"/>
                </a:solidFill>
              </a:rPr>
              <a:t>commands are used to manage </a:t>
            </a:r>
            <a:r>
              <a:rPr lang="en-US" sz="5400" dirty="0" smtClean="0">
                <a:solidFill>
                  <a:srgbClr val="002060"/>
                </a:solidFill>
              </a:rPr>
              <a:t>transactions </a:t>
            </a:r>
            <a:r>
              <a:rPr lang="en-US" sz="5400" dirty="0">
                <a:solidFill>
                  <a:srgbClr val="002060"/>
                </a:solidFill>
              </a:rPr>
              <a:t>in </a:t>
            </a:r>
            <a:r>
              <a:rPr lang="en-US" sz="5400" dirty="0" smtClean="0">
                <a:solidFill>
                  <a:srgbClr val="002060"/>
                </a:solidFill>
              </a:rPr>
              <a:t>the database</a:t>
            </a:r>
            <a:r>
              <a:rPr lang="en-US" sz="5400" dirty="0">
                <a:solidFill>
                  <a:srgbClr val="002060"/>
                </a:solidFill>
              </a:rPr>
              <a:t>. </a:t>
            </a:r>
            <a:br>
              <a:rPr lang="en-US" sz="5400" dirty="0">
                <a:solidFill>
                  <a:srgbClr val="002060"/>
                </a:solidFill>
              </a:rPr>
            </a:br>
            <a:endParaRPr lang="en-US" sz="5400" dirty="0" smtClean="0">
              <a:solidFill>
                <a:srgbClr val="002060"/>
              </a:solidFill>
            </a:endParaRPr>
          </a:p>
          <a:p>
            <a:pPr algn="just"/>
            <a:r>
              <a:rPr lang="en-US" sz="5400" dirty="0" smtClean="0">
                <a:solidFill>
                  <a:srgbClr val="002060"/>
                </a:solidFill>
              </a:rPr>
              <a:t>These </a:t>
            </a:r>
            <a:r>
              <a:rPr lang="en-US" sz="5400" dirty="0">
                <a:solidFill>
                  <a:srgbClr val="002060"/>
                </a:solidFill>
              </a:rPr>
              <a:t>are used to manage the changes made to the data in a table by DML statements.</a:t>
            </a: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13597"/>
            <a:ext cx="915992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00B050"/>
                </a:solidFill>
              </a:rPr>
              <a:t>Commit 	</a:t>
            </a:r>
          </a:p>
          <a:p>
            <a:pPr algn="just"/>
            <a:r>
              <a:rPr lang="en-US" sz="4000" dirty="0">
                <a:solidFill>
                  <a:srgbClr val="002060"/>
                </a:solidFill>
              </a:rPr>
              <a:t>Saves any transaction into the database permanently.	</a:t>
            </a:r>
          </a:p>
          <a:p>
            <a:pPr algn="just"/>
            <a:r>
              <a:rPr lang="en-US" sz="4000" b="1" dirty="0">
                <a:solidFill>
                  <a:srgbClr val="00B050"/>
                </a:solidFill>
              </a:rPr>
              <a:t>Roll back 	</a:t>
            </a:r>
          </a:p>
          <a:p>
            <a:pPr algn="just"/>
            <a:r>
              <a:rPr lang="en-US" sz="4000" dirty="0">
                <a:solidFill>
                  <a:srgbClr val="002060"/>
                </a:solidFill>
              </a:rPr>
              <a:t>Restores the database to last commit state</a:t>
            </a:r>
            <a:r>
              <a:rPr lang="en-US" sz="4000" dirty="0" smtClean="0">
                <a:solidFill>
                  <a:srgbClr val="002060"/>
                </a:solidFill>
              </a:rPr>
              <a:t>.</a:t>
            </a:r>
            <a:endParaRPr lang="en-US" sz="4000" dirty="0">
              <a:solidFill>
                <a:srgbClr val="002060"/>
              </a:solidFill>
            </a:endParaRPr>
          </a:p>
          <a:p>
            <a:pPr algn="just"/>
            <a:r>
              <a:rPr lang="en-US" sz="4000" b="1" dirty="0" smtClean="0">
                <a:solidFill>
                  <a:srgbClr val="00B050"/>
                </a:solidFill>
              </a:rPr>
              <a:t>Save point</a:t>
            </a:r>
            <a:endParaRPr lang="en-US" sz="4000" b="1" dirty="0">
              <a:solidFill>
                <a:srgbClr val="00B050"/>
              </a:solidFill>
            </a:endParaRPr>
          </a:p>
          <a:p>
            <a:pPr algn="just"/>
            <a:r>
              <a:rPr lang="en-US" sz="4000" dirty="0">
                <a:solidFill>
                  <a:srgbClr val="002060"/>
                </a:solidFill>
              </a:rPr>
              <a:t>Temporarily save a transaction so that you can rollback.	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TCL COMMANDS</a:t>
            </a:r>
            <a:endParaRPr lang="en-US" sz="8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3648" y="13716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DQL</a:t>
            </a:r>
          </a:p>
          <a:p>
            <a:pPr algn="ctr"/>
            <a:r>
              <a:rPr lang="en-US" sz="72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D</a:t>
            </a:r>
            <a:r>
              <a:rPr lang="en-US" sz="7200" b="1" dirty="0" smtClean="0">
                <a:solidFill>
                  <a:srgbClr val="FF0000"/>
                </a:solidFill>
                <a:latin typeface="Source Sans Pro Black" pitchFamily="34" charset="0"/>
              </a:rPr>
              <a:t>ata </a:t>
            </a:r>
            <a:r>
              <a:rPr lang="en-US" sz="72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Q</a:t>
            </a:r>
            <a:r>
              <a:rPr lang="en-US" sz="7200" b="1" dirty="0" smtClean="0">
                <a:solidFill>
                  <a:srgbClr val="FF0000"/>
                </a:solidFill>
                <a:latin typeface="Source Sans Pro Black" pitchFamily="34" charset="0"/>
              </a:rPr>
              <a:t>uery </a:t>
            </a:r>
            <a:r>
              <a:rPr lang="en-US" sz="72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L</a:t>
            </a:r>
            <a:r>
              <a:rPr lang="en-US" sz="7200" b="1" dirty="0" smtClean="0">
                <a:solidFill>
                  <a:srgbClr val="FF0000"/>
                </a:solidFill>
                <a:latin typeface="Source Sans Pro Black" pitchFamily="34" charset="0"/>
              </a:rPr>
              <a:t>anguage </a:t>
            </a:r>
            <a:endParaRPr lang="en-US" sz="7200" b="1" dirty="0">
              <a:solidFill>
                <a:srgbClr val="FF0000"/>
              </a:solidFill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79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7" y="3048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dirty="0">
                <a:solidFill>
                  <a:srgbClr val="002060"/>
                </a:solidFill>
              </a:rPr>
              <a:t>The </a:t>
            </a:r>
            <a:r>
              <a:rPr lang="en-US" sz="7200" b="1" dirty="0">
                <a:solidFill>
                  <a:srgbClr val="002060"/>
                </a:solidFill>
              </a:rPr>
              <a:t>Data Query Language </a:t>
            </a:r>
            <a:r>
              <a:rPr lang="en-US" sz="7200" dirty="0">
                <a:solidFill>
                  <a:srgbClr val="002060"/>
                </a:solidFill>
              </a:rPr>
              <a:t>consist of commands used to query or retrieve data from a database. </a:t>
            </a: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DQL COMMANDS</a:t>
            </a:r>
            <a:endParaRPr lang="en-US" sz="80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323439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00B050"/>
                </a:solidFill>
              </a:rPr>
              <a:t>Select </a:t>
            </a:r>
            <a:endParaRPr lang="en-US" sz="8000" b="1" dirty="0">
              <a:solidFill>
                <a:srgbClr val="00B050"/>
              </a:solidFill>
            </a:endParaRPr>
          </a:p>
          <a:p>
            <a:pPr algn="just"/>
            <a:r>
              <a:rPr lang="en-US" sz="8000" dirty="0">
                <a:solidFill>
                  <a:srgbClr val="002060"/>
                </a:solidFill>
              </a:rPr>
              <a:t>It displays the records from the table.	</a:t>
            </a: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9144000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31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79778"/>
            <a:ext cx="8839200" cy="634962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3178800" y="446400"/>
              <a:ext cx="152280" cy="1789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69440" y="437040"/>
                <a:ext cx="171000" cy="197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436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 are many versions of SQL. </a:t>
            </a:r>
          </a:p>
          <a:p>
            <a:pPr algn="just"/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original version was developed at IBM’s Research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and originally called as </a:t>
            </a:r>
            <a:r>
              <a:rPr lang="en-US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Sequel 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early </a:t>
            </a:r>
            <a:r>
              <a:rPr lang="en-US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1970’s.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4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Later the language was changed to SQL.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1986, ANSI </a:t>
            </a:r>
            <a:r>
              <a:rPr lang="en-US" sz="4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(American National Standard Institute)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published an SQL standard that was updated again in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1992 </a:t>
            </a:r>
            <a:endParaRPr lang="en-US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latest </a:t>
            </a:r>
            <a:r>
              <a:rPr lang="en-US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SQL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was released in </a:t>
            </a:r>
            <a:r>
              <a:rPr lang="en-US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2008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and named as </a:t>
            </a:r>
            <a:r>
              <a:rPr lang="en-US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SQL 2008. </a:t>
            </a:r>
          </a:p>
        </p:txBody>
      </p:sp>
    </p:spTree>
    <p:extLst>
      <p:ext uri="{BB962C8B-B14F-4D97-AF65-F5344CB8AC3E}">
        <p14:creationId xmlns:p14="http://schemas.microsoft.com/office/powerpoint/2010/main" val="21686237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00200"/>
            <a:ext cx="91440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/>
          </a:p>
          <a:p>
            <a:pPr algn="ctr"/>
            <a:r>
              <a:rPr lang="en-US" sz="13800" b="1" dirty="0">
                <a:solidFill>
                  <a:srgbClr val="FF0000"/>
                </a:solidFill>
                <a:latin typeface="Source Sans Pro Black" pitchFamily="34" charset="0"/>
              </a:rPr>
              <a:t>Data Types</a:t>
            </a: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0709" y="124517"/>
            <a:ext cx="914968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dirty="0">
                <a:solidFill>
                  <a:srgbClr val="002060"/>
                </a:solidFill>
              </a:rPr>
              <a:t>The data in a database is stored based on the kind of value stored in it. </a:t>
            </a:r>
            <a:endParaRPr lang="en-US" sz="5400" dirty="0" smtClean="0">
              <a:solidFill>
                <a:srgbClr val="002060"/>
              </a:solidFill>
            </a:endParaRPr>
          </a:p>
          <a:p>
            <a:pPr algn="just"/>
            <a:r>
              <a:rPr lang="en-US" sz="5400" dirty="0" smtClean="0">
                <a:solidFill>
                  <a:srgbClr val="002060"/>
                </a:solidFill>
              </a:rPr>
              <a:t>This </a:t>
            </a:r>
            <a:r>
              <a:rPr lang="en-US" sz="5400" dirty="0">
                <a:solidFill>
                  <a:srgbClr val="002060"/>
                </a:solidFill>
              </a:rPr>
              <a:t>is identified as the data type of the data or by assigning each field a data type. All the values in a given field must be of same type. </a:t>
            </a: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0" t="10261" r="16185" b="6250"/>
          <a:stretch/>
        </p:blipFill>
        <p:spPr bwMode="auto">
          <a:xfrm>
            <a:off x="0" y="32982"/>
            <a:ext cx="9144000" cy="6825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197" y="1524000"/>
            <a:ext cx="9144000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100" dirty="0"/>
          </a:p>
          <a:p>
            <a:pPr algn="ctr"/>
            <a:r>
              <a:rPr lang="en-US" sz="8000" b="1" dirty="0">
                <a:solidFill>
                  <a:srgbClr val="FF0000"/>
                </a:solidFill>
                <a:latin typeface="Source Sans Pro Black" pitchFamily="34" charset="0"/>
              </a:rPr>
              <a:t>SQL Commands and their Functions</a:t>
            </a: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4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002060"/>
                </a:solidFill>
              </a:rPr>
              <a:t>Tables</a:t>
            </a:r>
            <a:r>
              <a:rPr lang="en-US" sz="5400" dirty="0">
                <a:solidFill>
                  <a:srgbClr val="002060"/>
                </a:solidFill>
              </a:rPr>
              <a:t> are the only way to store data, therefore all the information has to be arranged in the form of tables. </a:t>
            </a:r>
            <a:endParaRPr lang="en-US" sz="5400" dirty="0" smtClean="0">
              <a:solidFill>
                <a:srgbClr val="002060"/>
              </a:solidFill>
            </a:endParaRPr>
          </a:p>
          <a:p>
            <a:pPr algn="just"/>
            <a:r>
              <a:rPr lang="en-US" sz="5400" dirty="0" smtClean="0">
                <a:solidFill>
                  <a:srgbClr val="002060"/>
                </a:solidFill>
              </a:rPr>
              <a:t>The </a:t>
            </a:r>
            <a:r>
              <a:rPr lang="en-US" sz="5400" dirty="0">
                <a:solidFill>
                  <a:srgbClr val="002060"/>
                </a:solidFill>
              </a:rPr>
              <a:t>SQL provides a predetermined set of commands to work on databases. </a:t>
            </a: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9100" y="0"/>
            <a:ext cx="90768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B050"/>
                </a:solidFill>
              </a:rPr>
              <a:t>Keywords </a:t>
            </a:r>
            <a:r>
              <a:rPr lang="en-US" sz="1600" dirty="0"/>
              <a:t>	</a:t>
            </a:r>
            <a:endParaRPr lang="en-US" sz="1600" dirty="0" smtClean="0"/>
          </a:p>
          <a:p>
            <a:pPr algn="just"/>
            <a:r>
              <a:rPr lang="en-US" sz="3600" dirty="0">
                <a:solidFill>
                  <a:srgbClr val="002060"/>
                </a:solidFill>
              </a:rPr>
              <a:t>They have a special meaning in SQL. They are understood as instructions.	</a:t>
            </a:r>
          </a:p>
          <a:p>
            <a:pPr algn="just"/>
            <a:r>
              <a:rPr lang="en-US" sz="3600" b="1" dirty="0">
                <a:solidFill>
                  <a:srgbClr val="00B050"/>
                </a:solidFill>
              </a:rPr>
              <a:t>Commands</a:t>
            </a:r>
            <a:r>
              <a:rPr lang="en-US" sz="1600" dirty="0"/>
              <a:t>	</a:t>
            </a:r>
            <a:endParaRPr lang="en-US" sz="1600" dirty="0" smtClean="0"/>
          </a:p>
          <a:p>
            <a:pPr algn="just"/>
            <a:r>
              <a:rPr lang="en-US" sz="3600" dirty="0">
                <a:solidFill>
                  <a:srgbClr val="002060"/>
                </a:solidFill>
              </a:rPr>
              <a:t>They are instructions given by the user to the database also known as statements.</a:t>
            </a:r>
            <a:r>
              <a:rPr lang="en-US" sz="1600" dirty="0"/>
              <a:t>	</a:t>
            </a:r>
          </a:p>
          <a:p>
            <a:pPr algn="just"/>
            <a:r>
              <a:rPr lang="en-US" sz="3600" b="1" dirty="0">
                <a:solidFill>
                  <a:srgbClr val="00B050"/>
                </a:solidFill>
              </a:rPr>
              <a:t>Clauses	</a:t>
            </a:r>
            <a:endParaRPr lang="en-US" sz="3600" b="1" dirty="0" smtClean="0">
              <a:solidFill>
                <a:srgbClr val="00B050"/>
              </a:solidFill>
            </a:endParaRPr>
          </a:p>
          <a:p>
            <a:pPr algn="just"/>
            <a:r>
              <a:rPr lang="en-US" sz="3600" dirty="0">
                <a:solidFill>
                  <a:srgbClr val="002060"/>
                </a:solidFill>
              </a:rPr>
              <a:t>They begin with a keyword and consist of keyword and argument. 	</a:t>
            </a:r>
          </a:p>
          <a:p>
            <a:pPr algn="just"/>
            <a:r>
              <a:rPr lang="en-US" sz="3600" b="1" dirty="0" smtClean="0">
                <a:solidFill>
                  <a:srgbClr val="00B050"/>
                </a:solidFill>
              </a:rPr>
              <a:t>Arguments</a:t>
            </a:r>
            <a:endParaRPr lang="en-US" sz="3600" b="1" dirty="0">
              <a:solidFill>
                <a:srgbClr val="00B050"/>
              </a:solidFill>
            </a:endParaRPr>
          </a:p>
          <a:p>
            <a:pPr algn="just"/>
            <a:r>
              <a:rPr lang="en-US" sz="3600" dirty="0" smtClean="0">
                <a:solidFill>
                  <a:srgbClr val="002060"/>
                </a:solidFill>
              </a:rPr>
              <a:t>They </a:t>
            </a:r>
            <a:r>
              <a:rPr lang="en-US" sz="3600" dirty="0">
                <a:solidFill>
                  <a:srgbClr val="002060"/>
                </a:solidFill>
              </a:rPr>
              <a:t>are the values given to make the clause complete. </a:t>
            </a:r>
            <a:r>
              <a:rPr lang="en-US" sz="1600" dirty="0"/>
              <a:t>	</a:t>
            </a:r>
          </a:p>
          <a:p>
            <a:pPr algn="just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28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CREATE TABLE Command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DDL COMMANDS</a:t>
            </a:r>
            <a:endParaRPr lang="en-US" sz="8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002060"/>
                </a:solidFill>
              </a:rPr>
              <a:t>You can create a table by using the 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TABLE </a:t>
            </a:r>
            <a:r>
              <a:rPr lang="en-US" sz="5400" b="1" dirty="0">
                <a:solidFill>
                  <a:srgbClr val="002060"/>
                </a:solidFill>
              </a:rPr>
              <a:t>command. When a table is created, its columns are named, data types and sizes are to be specified. Each table must have at least one column. </a:t>
            </a: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SYNTAX</a:t>
            </a:r>
            <a:endParaRPr lang="en-US" sz="80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570" y="1219200"/>
            <a:ext cx="911443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TABLE &lt;table-name&gt;</a:t>
            </a:r>
          </a:p>
          <a:p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(&lt;column name&gt;&lt;data type&gt;[&lt;size&gt;]</a:t>
            </a:r>
          </a:p>
          <a:p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(&lt;column name&gt;&lt;data type&gt;[&lt;size&gt;]……</a:t>
            </a:r>
          </a:p>
          <a:p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3648" y="914400"/>
            <a:ext cx="91576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TABLE Student </a:t>
            </a:r>
          </a:p>
          <a:p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Admno</a:t>
            </a:r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integer, </a:t>
            </a:r>
          </a:p>
          <a:p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 char(20), </a:t>
            </a:r>
          </a:p>
          <a:p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Gender char(1), </a:t>
            </a:r>
          </a:p>
          <a:p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Age integer, </a:t>
            </a:r>
          </a:p>
          <a:p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Place char(10), </a:t>
            </a:r>
          </a:p>
          <a:p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14400"/>
            <a:ext cx="91440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500" b="1" dirty="0">
                <a:solidFill>
                  <a:srgbClr val="FF0000"/>
                </a:solidFill>
                <a:latin typeface="Source Sans Pro Black" pitchFamily="34" charset="0"/>
              </a:rPr>
              <a:t>Role of SQL in RDBMS </a:t>
            </a:r>
          </a:p>
        </p:txBody>
      </p:sp>
    </p:spTree>
    <p:extLst>
      <p:ext uri="{BB962C8B-B14F-4D97-AF65-F5344CB8AC3E}">
        <p14:creationId xmlns:p14="http://schemas.microsoft.com/office/powerpoint/2010/main" val="21686237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dirty="0" smtClean="0">
                <a:solidFill>
                  <a:srgbClr val="00B050"/>
                </a:solidFill>
              </a:rPr>
              <a:t>Column </a:t>
            </a:r>
            <a:r>
              <a:rPr lang="en-US" sz="4800" b="1" dirty="0">
                <a:solidFill>
                  <a:srgbClr val="00B050"/>
                </a:solidFill>
              </a:rPr>
              <a:t>constraint: </a:t>
            </a:r>
            <a:r>
              <a:rPr lang="en-US" sz="4800" dirty="0"/>
              <a:t>	</a:t>
            </a:r>
            <a:endParaRPr lang="en-US" sz="4800" dirty="0" smtClean="0"/>
          </a:p>
          <a:p>
            <a:pPr algn="just"/>
            <a:r>
              <a:rPr lang="en-US" sz="4800" dirty="0">
                <a:solidFill>
                  <a:srgbClr val="002060"/>
                </a:solidFill>
              </a:rPr>
              <a:t>Column constraint apply only to individual column.	</a:t>
            </a:r>
            <a:endParaRPr lang="en-US" sz="4800" dirty="0" smtClean="0">
              <a:solidFill>
                <a:srgbClr val="002060"/>
              </a:solidFill>
            </a:endParaRPr>
          </a:p>
          <a:p>
            <a:pPr algn="just"/>
            <a:r>
              <a:rPr lang="en-US" sz="4800" b="1" dirty="0" smtClean="0">
                <a:solidFill>
                  <a:srgbClr val="002060"/>
                </a:solidFill>
              </a:rPr>
              <a:t>[</a:t>
            </a:r>
            <a:r>
              <a:rPr lang="en-US" sz="4800" b="1" dirty="0"/>
              <a:t>Limits only column data.</a:t>
            </a:r>
            <a:r>
              <a:rPr lang="en-US" sz="4800" b="1" dirty="0" smtClean="0">
                <a:solidFill>
                  <a:srgbClr val="002060"/>
                </a:solidFill>
              </a:rPr>
              <a:t>]</a:t>
            </a:r>
            <a:endParaRPr lang="en-US" sz="4800" b="1" dirty="0">
              <a:solidFill>
                <a:srgbClr val="002060"/>
              </a:solidFill>
            </a:endParaRPr>
          </a:p>
          <a:p>
            <a:pPr algn="just"/>
            <a:r>
              <a:rPr lang="en-US" sz="4800" b="1" dirty="0">
                <a:solidFill>
                  <a:srgbClr val="00B050"/>
                </a:solidFill>
              </a:rPr>
              <a:t>Table constraint : 	</a:t>
            </a:r>
          </a:p>
          <a:p>
            <a:pPr algn="just"/>
            <a:r>
              <a:rPr lang="en-US" sz="4800" dirty="0">
                <a:solidFill>
                  <a:srgbClr val="002060"/>
                </a:solidFill>
              </a:rPr>
              <a:t>Table constraint apply to a group of one or more columns</a:t>
            </a:r>
            <a:r>
              <a:rPr lang="en-US" sz="48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en-US" sz="4800" b="1" dirty="0" smtClean="0">
                <a:solidFill>
                  <a:srgbClr val="002060"/>
                </a:solidFill>
              </a:rPr>
              <a:t>[</a:t>
            </a:r>
            <a:r>
              <a:rPr lang="en-US" sz="4800" b="1" dirty="0"/>
              <a:t>Limits whole table data.</a:t>
            </a:r>
            <a:r>
              <a:rPr lang="en-US" sz="4800" b="1" dirty="0" smtClean="0">
                <a:solidFill>
                  <a:srgbClr val="002060"/>
                </a:solidFill>
              </a:rPr>
              <a:t>] </a:t>
            </a:r>
            <a:r>
              <a:rPr lang="en-US" sz="4800" dirty="0">
                <a:solidFill>
                  <a:srgbClr val="00206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45230"/>
            <a:ext cx="65" cy="366739"/>
          </a:xfrm>
          <a:prstGeom prst="rect">
            <a:avLst/>
          </a:prstGeom>
          <a:solidFill>
            <a:srgbClr val="F9F2F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4436" rIns="0" bIns="4443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5922" y="45230"/>
            <a:ext cx="915992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4800" b="1" u="sng" dirty="0">
                <a:solidFill>
                  <a:srgbClr val="FF0000"/>
                </a:solidFill>
              </a:rPr>
              <a:t>NOT NULL Constraint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dirty="0">
                <a:solidFill>
                  <a:srgbClr val="002060"/>
                </a:solidFill>
              </a:rPr>
              <a:t>NOT NULL constraint restricts a column from having a NULL value. Once NOT NULL constraint is applied to a column, you cannot pass a null value to that column. </a:t>
            </a:r>
            <a:endParaRPr lang="en-US" sz="4800" b="1" dirty="0" smtClean="0">
              <a:solidFill>
                <a:srgbClr val="002060"/>
              </a:solidFill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dirty="0" smtClean="0">
                <a:solidFill>
                  <a:srgbClr val="002060"/>
                </a:solidFill>
              </a:rPr>
              <a:t>It </a:t>
            </a:r>
            <a:r>
              <a:rPr lang="en-US" sz="4800" b="1" dirty="0">
                <a:solidFill>
                  <a:srgbClr val="002060"/>
                </a:solidFill>
              </a:rPr>
              <a:t>enforces a column to contain a proper value.</a:t>
            </a: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26683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TABLE &lt;table-name&gt;</a:t>
            </a:r>
          </a:p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(&lt;column name&gt;&lt;data type&gt;[&lt;size&gt;]&lt;column constraint&gt;,</a:t>
            </a:r>
          </a:p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(&lt;column name&gt;&lt;data type&gt;[&lt;size&gt;]&lt;column constraint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……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&lt;table constraint&gt;(&lt;column name&gt;,[&lt;column name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&gt;….])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SYNTAX</a:t>
            </a:r>
            <a:endParaRPr lang="en-US" sz="8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236" y="381000"/>
            <a:ext cx="91337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TABLE Student</a:t>
            </a:r>
          </a:p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</a:p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Admno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integer NOT NULL PRIMARY KEY, → Primary Key constraint</a:t>
            </a:r>
          </a:p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 char(20)NOT NULL,</a:t>
            </a:r>
          </a:p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Gender char(1),</a:t>
            </a:r>
          </a:p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Age integer,</a:t>
            </a:r>
          </a:p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Place char(10),</a:t>
            </a:r>
          </a:p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954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Type of Constraints </a:t>
            </a: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b="1" dirty="0">
                <a:solidFill>
                  <a:srgbClr val="002060"/>
                </a:solidFill>
              </a:rPr>
              <a:t>Constraints ensure database integrity, therefore known as database integrity constraints. The different types of constraints are :</a:t>
            </a:r>
          </a:p>
        </p:txBody>
      </p:sp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4" t="24616" r="4962" b="19807"/>
          <a:stretch/>
        </p:blipFill>
        <p:spPr bwMode="auto">
          <a:xfrm>
            <a:off x="-14068" y="1143000"/>
            <a:ext cx="9158068" cy="4065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65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4400"/>
            <a:ext cx="9144000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Unique </a:t>
            </a:r>
            <a:r>
              <a:rPr lang="en-US" sz="11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CONSTRAINT </a:t>
            </a:r>
            <a:endParaRPr lang="en-US" sz="13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25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236" y="0"/>
            <a:ext cx="9154236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800" b="1" dirty="0">
                <a:solidFill>
                  <a:srgbClr val="002060"/>
                </a:solidFill>
              </a:rPr>
              <a:t>This constraint ensures that no two rows have the same value in the specified columns. </a:t>
            </a:r>
          </a:p>
        </p:txBody>
      </p:sp>
    </p:spTree>
    <p:extLst>
      <p:ext uri="{BB962C8B-B14F-4D97-AF65-F5344CB8AC3E}">
        <p14:creationId xmlns:p14="http://schemas.microsoft.com/office/powerpoint/2010/main" val="39498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17925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TABLE Student</a:t>
            </a:r>
          </a:p>
          <a:p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Admno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integer NOT NULL UNIQUE, → Unique constraint</a:t>
            </a:r>
          </a:p>
          <a:p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 char (20) NOT NULL,</a:t>
            </a:r>
          </a:p>
          <a:p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Gender char (1),</a:t>
            </a:r>
          </a:p>
          <a:p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Age integer,</a:t>
            </a:r>
          </a:p>
          <a:p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Place char (10),</a:t>
            </a:r>
          </a:p>
          <a:p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39498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RDBMS stands for </a:t>
            </a:r>
            <a:r>
              <a:rPr lang="en-US" sz="5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Relational </a:t>
            </a:r>
            <a:r>
              <a:rPr lang="en-US" sz="5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DataBase</a:t>
            </a:r>
            <a:r>
              <a:rPr lang="en-US" sz="5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Management System. </a:t>
            </a:r>
            <a:endParaRPr lang="en-US" sz="5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5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Oracle</a:t>
            </a:r>
            <a:r>
              <a:rPr lang="en-US" sz="5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MySQL, MS SQL Server, IBM DB2 and Microsoft Access are RDBMS packages. </a:t>
            </a:r>
            <a:endParaRPr lang="en-US" sz="5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5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SQL </a:t>
            </a:r>
            <a:r>
              <a:rPr lang="en-US" sz="5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is a language used to access data in such databases.</a:t>
            </a:r>
            <a:r>
              <a:rPr lang="en-US" sz="5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86237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2060"/>
                </a:solidFill>
              </a:rPr>
              <a:t>The UNIQUE constraint can be applied only to fields that have also been declared as NOT NULL.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C00000"/>
                </a:solidFill>
              </a:rPr>
              <a:t>When two constraints are applied on a single field, it is known as </a:t>
            </a:r>
            <a:r>
              <a:rPr lang="en-US" sz="3500" b="1" dirty="0">
                <a:solidFill>
                  <a:srgbClr val="00B050"/>
                </a:solidFill>
              </a:rPr>
              <a:t>multiple constraints. </a:t>
            </a:r>
            <a:endParaRPr lang="en-US" sz="3500" b="1" dirty="0" smtClean="0">
              <a:solidFill>
                <a:srgbClr val="00B05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500" b="1" dirty="0" smtClean="0">
                <a:solidFill>
                  <a:srgbClr val="002060"/>
                </a:solidFill>
              </a:rPr>
              <a:t>In </a:t>
            </a:r>
            <a:r>
              <a:rPr lang="en-US" sz="3500" b="1" dirty="0">
                <a:solidFill>
                  <a:srgbClr val="002060"/>
                </a:solidFill>
              </a:rPr>
              <a:t>the above Multiple constraints NOT NULL and UNIQUE are applied on a single field </a:t>
            </a:r>
            <a:r>
              <a:rPr lang="en-US" sz="3500" b="1" dirty="0" err="1">
                <a:solidFill>
                  <a:srgbClr val="002060"/>
                </a:solidFill>
              </a:rPr>
              <a:t>Admno</a:t>
            </a:r>
            <a:r>
              <a:rPr lang="en-US" sz="3500" b="1" dirty="0">
                <a:solidFill>
                  <a:srgbClr val="002060"/>
                </a:solidFill>
              </a:rPr>
              <a:t>, the constraints are separated by a space and at the end of the field definition a comma(,) is added. </a:t>
            </a:r>
            <a:endParaRPr lang="en-US" sz="3500" b="1" dirty="0" smtClean="0">
              <a:solidFill>
                <a:srgbClr val="00206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500" b="1" dirty="0" smtClean="0">
                <a:solidFill>
                  <a:srgbClr val="C00000"/>
                </a:solidFill>
              </a:rPr>
              <a:t>By </a:t>
            </a:r>
            <a:r>
              <a:rPr lang="en-US" sz="3500" b="1" dirty="0">
                <a:solidFill>
                  <a:srgbClr val="C00000"/>
                </a:solidFill>
              </a:rPr>
              <a:t>adding these two constraints the field </a:t>
            </a:r>
            <a:r>
              <a:rPr lang="en-US" sz="3500" b="1" dirty="0" err="1">
                <a:solidFill>
                  <a:srgbClr val="C00000"/>
                </a:solidFill>
              </a:rPr>
              <a:t>Admno</a:t>
            </a:r>
            <a:r>
              <a:rPr lang="en-US" sz="3500" b="1" dirty="0">
                <a:solidFill>
                  <a:srgbClr val="C00000"/>
                </a:solidFill>
              </a:rPr>
              <a:t> must take some value </a:t>
            </a:r>
            <a:r>
              <a:rPr lang="en-US" sz="3500" b="1" dirty="0" err="1">
                <a:solidFill>
                  <a:srgbClr val="C00000"/>
                </a:solidFill>
              </a:rPr>
              <a:t>ie</a:t>
            </a:r>
            <a:r>
              <a:rPr lang="en-US" sz="3500" b="1" dirty="0">
                <a:solidFill>
                  <a:srgbClr val="C00000"/>
                </a:solidFill>
              </a:rPr>
              <a:t>. will not be NULL and should not be duplicated.</a:t>
            </a:r>
          </a:p>
        </p:txBody>
      </p:sp>
    </p:spTree>
    <p:extLst>
      <p:ext uri="{BB962C8B-B14F-4D97-AF65-F5344CB8AC3E}">
        <p14:creationId xmlns:p14="http://schemas.microsoft.com/office/powerpoint/2010/main" val="39498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1752600"/>
            <a:ext cx="91440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PRIMARY KEY CONSTRAINT </a:t>
            </a:r>
            <a:endParaRPr lang="en-US" sz="115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8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C00000"/>
                </a:solidFill>
              </a:rPr>
              <a:t>This constraint declares a field as a Primary key which helps to uniquely identify a record. </a:t>
            </a:r>
            <a:endParaRPr lang="en-US" sz="4400" b="1" dirty="0" smtClean="0">
              <a:solidFill>
                <a:srgbClr val="C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rgbClr val="002060"/>
                </a:solidFill>
              </a:rPr>
              <a:t>It </a:t>
            </a:r>
            <a:r>
              <a:rPr lang="en-US" sz="4400" b="1" dirty="0">
                <a:solidFill>
                  <a:srgbClr val="002060"/>
                </a:solidFill>
              </a:rPr>
              <a:t>is similar to unique constraint except that only one field of a table can be set as primary key. </a:t>
            </a:r>
            <a:endParaRPr lang="en-US" sz="4400" b="1" dirty="0" smtClean="0">
              <a:solidFill>
                <a:srgbClr val="00206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rgbClr val="C00000"/>
                </a:solidFill>
              </a:rPr>
              <a:t>The </a:t>
            </a:r>
            <a:r>
              <a:rPr lang="en-US" sz="4400" b="1" dirty="0">
                <a:solidFill>
                  <a:srgbClr val="C00000"/>
                </a:solidFill>
              </a:rPr>
              <a:t>primary key does not allow NULL values and therefore a field declared as primary key must have the NOT NULL constraint.</a:t>
            </a:r>
          </a:p>
        </p:txBody>
      </p:sp>
    </p:spTree>
    <p:extLst>
      <p:ext uri="{BB962C8B-B14F-4D97-AF65-F5344CB8AC3E}">
        <p14:creationId xmlns:p14="http://schemas.microsoft.com/office/powerpoint/2010/main" val="39498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9099" y="685800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TABLE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Student(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Admno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integer NOT NULL PRIMARY KEY, → Primary Key constraint</a:t>
            </a:r>
          </a:p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 char(20)NOT NULL,</a:t>
            </a:r>
          </a:p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Gender char(1),</a:t>
            </a:r>
          </a:p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Age integer,</a:t>
            </a:r>
          </a:p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Place char(10),</a:t>
            </a:r>
          </a:p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39498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0"/>
            <a:ext cx="91440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DEFAULT </a:t>
            </a:r>
            <a:r>
              <a:rPr lang="en-US" sz="11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CONSTRAINT </a:t>
            </a:r>
            <a:endParaRPr lang="en-US" sz="115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8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b="1" dirty="0">
                <a:solidFill>
                  <a:srgbClr val="002060"/>
                </a:solidFill>
              </a:rPr>
              <a:t>The DEFAULT constraint is used to assign a default value for the field. When no value is given for the specified field having DEFAULT constraint, automatically the default value will be assigned to the field. </a:t>
            </a:r>
          </a:p>
        </p:txBody>
      </p:sp>
    </p:spTree>
    <p:extLst>
      <p:ext uri="{BB962C8B-B14F-4D97-AF65-F5344CB8AC3E}">
        <p14:creationId xmlns:p14="http://schemas.microsoft.com/office/powerpoint/2010/main" val="39498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15196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TABLE Student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</a:p>
          <a:p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Admno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integer NOT NULL PRIMARY KEY,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 char(20)NOT NULL,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Gender char(1),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Age integer DEFAULT = “17”, → Default Constraint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Place char(10),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39498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346" y="685800"/>
            <a:ext cx="9146345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CHECK CONSTRAINT </a:t>
            </a:r>
            <a:endParaRPr lang="en-US" sz="115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8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04800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800" b="1" dirty="0">
                <a:solidFill>
                  <a:srgbClr val="002060"/>
                </a:solidFill>
              </a:rPr>
              <a:t>This constraint helps to set a limit value placed for a field. </a:t>
            </a:r>
            <a:endParaRPr lang="en-US" sz="5800" b="1" dirty="0" smtClean="0">
              <a:solidFill>
                <a:srgbClr val="002060"/>
              </a:solidFill>
            </a:endParaRPr>
          </a:p>
          <a:p>
            <a:pPr algn="just"/>
            <a:r>
              <a:rPr lang="en-US" sz="5800" b="1" dirty="0" smtClean="0">
                <a:solidFill>
                  <a:srgbClr val="002060"/>
                </a:solidFill>
              </a:rPr>
              <a:t>When </a:t>
            </a:r>
            <a:r>
              <a:rPr lang="en-US" sz="5800" b="1" dirty="0">
                <a:solidFill>
                  <a:srgbClr val="002060"/>
                </a:solidFill>
              </a:rPr>
              <a:t>we define a check constraint on a single column, it allows only the restricted values on that field. </a:t>
            </a:r>
          </a:p>
        </p:txBody>
      </p:sp>
    </p:spTree>
    <p:extLst>
      <p:ext uri="{BB962C8B-B14F-4D97-AF65-F5344CB8AC3E}">
        <p14:creationId xmlns:p14="http://schemas.microsoft.com/office/powerpoint/2010/main" val="39498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15878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TABLE Student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</a:p>
          <a:p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Admno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integer NOT NULL PRIMARY KEY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 char(20)NOT NULL,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Gender char(1),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Age integer (CHECK&lt;=19), → Check Constraint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Place char(10),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39498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236" y="0"/>
            <a:ext cx="915423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Database is a collection of tables that store sets of data that can be queried for use in other applications. </a:t>
            </a:r>
          </a:p>
          <a:p>
            <a:pPr algn="just"/>
            <a:r>
              <a:rPr lang="en-US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database management system supports the development, administration and use of database platforms. </a:t>
            </a:r>
          </a:p>
        </p:txBody>
      </p:sp>
    </p:spTree>
    <p:extLst>
      <p:ext uri="{BB962C8B-B14F-4D97-AF65-F5344CB8AC3E}">
        <p14:creationId xmlns:p14="http://schemas.microsoft.com/office/powerpoint/2010/main" val="216862373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1219200"/>
            <a:ext cx="91440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TABLE CONSTRAINT </a:t>
            </a:r>
          </a:p>
        </p:txBody>
      </p:sp>
    </p:spTree>
    <p:extLst>
      <p:ext uri="{BB962C8B-B14F-4D97-AF65-F5344CB8AC3E}">
        <p14:creationId xmlns:p14="http://schemas.microsoft.com/office/powerpoint/2010/main" val="39498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>
                <a:solidFill>
                  <a:srgbClr val="002060"/>
                </a:solidFill>
              </a:rPr>
              <a:t>When the constraint is applied to a group of fields of the table, it is known as Table </a:t>
            </a:r>
            <a:r>
              <a:rPr lang="en-US" sz="6000" b="1" dirty="0" smtClean="0">
                <a:solidFill>
                  <a:srgbClr val="002060"/>
                </a:solidFill>
              </a:rPr>
              <a:t>constraint.</a:t>
            </a:r>
          </a:p>
          <a:p>
            <a:pPr algn="just"/>
            <a:r>
              <a:rPr lang="en-US" sz="6000" b="1" dirty="0" smtClean="0">
                <a:solidFill>
                  <a:srgbClr val="002060"/>
                </a:solidFill>
              </a:rPr>
              <a:t>The </a:t>
            </a:r>
            <a:r>
              <a:rPr lang="en-US" sz="6000" b="1" dirty="0">
                <a:solidFill>
                  <a:srgbClr val="002060"/>
                </a:solidFill>
              </a:rPr>
              <a:t>table constraint is normally given at the end of the table definition </a:t>
            </a:r>
          </a:p>
        </p:txBody>
      </p:sp>
    </p:spTree>
    <p:extLst>
      <p:ext uri="{BB962C8B-B14F-4D97-AF65-F5344CB8AC3E}">
        <p14:creationId xmlns:p14="http://schemas.microsoft.com/office/powerpoint/2010/main" val="39498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8956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DML COMMANDS</a:t>
            </a:r>
            <a:endParaRPr lang="en-US" sz="8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800" b="1" dirty="0">
                <a:solidFill>
                  <a:srgbClr val="002060"/>
                </a:solidFill>
              </a:rPr>
              <a:t>Once the schema or structure of the table is created, values can be added to the table. </a:t>
            </a:r>
            <a:endParaRPr lang="en-US" sz="5800" b="1" dirty="0" smtClean="0">
              <a:solidFill>
                <a:srgbClr val="002060"/>
              </a:solidFill>
            </a:endParaRPr>
          </a:p>
          <a:p>
            <a:pPr algn="just"/>
            <a:r>
              <a:rPr lang="en-US" sz="5800" b="1" dirty="0" smtClean="0">
                <a:solidFill>
                  <a:srgbClr val="002060"/>
                </a:solidFill>
              </a:rPr>
              <a:t>The </a:t>
            </a:r>
            <a:r>
              <a:rPr lang="en-US" sz="5800" b="1" dirty="0">
                <a:solidFill>
                  <a:srgbClr val="002060"/>
                </a:solidFill>
              </a:rPr>
              <a:t>DML commands consist of inserting, deleting and updating rows into the table.</a:t>
            </a:r>
          </a:p>
        </p:txBody>
      </p:sp>
    </p:spTree>
    <p:extLst>
      <p:ext uri="{BB962C8B-B14F-4D97-AF65-F5344CB8AC3E}">
        <p14:creationId xmlns:p14="http://schemas.microsoft.com/office/powerpoint/2010/main" val="697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0007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4400" b="1" dirty="0" smtClean="0">
              <a:solidFill>
                <a:srgbClr val="00B050"/>
              </a:solidFill>
            </a:endParaRPr>
          </a:p>
          <a:p>
            <a:pPr algn="just"/>
            <a:endParaRPr lang="en-US" sz="4400" b="1" dirty="0">
              <a:solidFill>
                <a:srgbClr val="00B050"/>
              </a:solidFill>
            </a:endParaRPr>
          </a:p>
          <a:p>
            <a:pPr algn="just"/>
            <a:r>
              <a:rPr lang="en-US" sz="4400" b="1" dirty="0" smtClean="0">
                <a:solidFill>
                  <a:srgbClr val="00B050"/>
                </a:solidFill>
              </a:rPr>
              <a:t>Insert</a:t>
            </a:r>
            <a:r>
              <a:rPr lang="en-US" sz="4400" b="1" dirty="0">
                <a:solidFill>
                  <a:srgbClr val="00B050"/>
                </a:solidFill>
              </a:rPr>
              <a:t>	</a:t>
            </a:r>
            <a:endParaRPr lang="en-US" sz="4400" b="1" dirty="0" smtClean="0">
              <a:solidFill>
                <a:srgbClr val="00B050"/>
              </a:solidFill>
            </a:endParaRPr>
          </a:p>
          <a:p>
            <a:pPr algn="just"/>
            <a:r>
              <a:rPr lang="en-US" sz="4400" dirty="0" smtClean="0">
                <a:solidFill>
                  <a:srgbClr val="002060"/>
                </a:solidFill>
              </a:rPr>
              <a:t>Inserts </a:t>
            </a:r>
            <a:r>
              <a:rPr lang="en-US" sz="4400" dirty="0">
                <a:solidFill>
                  <a:srgbClr val="002060"/>
                </a:solidFill>
              </a:rPr>
              <a:t>data into a table	</a:t>
            </a:r>
          </a:p>
          <a:p>
            <a:pPr algn="just"/>
            <a:r>
              <a:rPr lang="en-US" sz="4400" b="1" dirty="0">
                <a:solidFill>
                  <a:srgbClr val="00B050"/>
                </a:solidFill>
              </a:rPr>
              <a:t>Update	</a:t>
            </a:r>
            <a:endParaRPr lang="en-US" sz="4400" b="1" dirty="0" smtClean="0">
              <a:solidFill>
                <a:srgbClr val="00B050"/>
              </a:solidFill>
            </a:endParaRPr>
          </a:p>
          <a:p>
            <a:pPr algn="just"/>
            <a:r>
              <a:rPr lang="en-US" sz="4400" dirty="0" smtClean="0">
                <a:solidFill>
                  <a:srgbClr val="002060"/>
                </a:solidFill>
              </a:rPr>
              <a:t>Updates </a:t>
            </a:r>
            <a:r>
              <a:rPr lang="en-US" sz="4400" dirty="0">
                <a:solidFill>
                  <a:srgbClr val="002060"/>
                </a:solidFill>
              </a:rPr>
              <a:t>the existing data within a table</a:t>
            </a:r>
            <a:r>
              <a:rPr lang="en-US" sz="4400" dirty="0" smtClean="0">
                <a:solidFill>
                  <a:srgbClr val="002060"/>
                </a:solidFill>
              </a:rPr>
              <a:t>.</a:t>
            </a:r>
            <a:endParaRPr lang="en-US" sz="4400" dirty="0">
              <a:solidFill>
                <a:srgbClr val="002060"/>
              </a:solidFill>
            </a:endParaRPr>
          </a:p>
          <a:p>
            <a:pPr algn="just"/>
            <a:r>
              <a:rPr lang="en-US" sz="4400" b="1" dirty="0">
                <a:solidFill>
                  <a:srgbClr val="00B050"/>
                </a:solidFill>
              </a:rPr>
              <a:t>Delete</a:t>
            </a:r>
            <a:r>
              <a:rPr lang="en-US" sz="4400" dirty="0">
                <a:solidFill>
                  <a:srgbClr val="002060"/>
                </a:solidFill>
              </a:rPr>
              <a:t>	</a:t>
            </a:r>
            <a:endParaRPr lang="en-US" sz="4400" dirty="0" smtClean="0">
              <a:solidFill>
                <a:srgbClr val="002060"/>
              </a:solidFill>
            </a:endParaRPr>
          </a:p>
          <a:p>
            <a:pPr algn="just"/>
            <a:r>
              <a:rPr lang="en-US" sz="4400" dirty="0" smtClean="0">
                <a:solidFill>
                  <a:srgbClr val="002060"/>
                </a:solidFill>
              </a:rPr>
              <a:t>Deletes </a:t>
            </a:r>
            <a:r>
              <a:rPr lang="en-US" sz="4400" dirty="0">
                <a:solidFill>
                  <a:srgbClr val="002060"/>
                </a:solidFill>
              </a:rPr>
              <a:t>all records from a table, but not the space occupied by them.	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DML COMMANDS</a:t>
            </a:r>
            <a:endParaRPr lang="en-US" sz="8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01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INSERT COMMANDS</a:t>
            </a:r>
            <a:endParaRPr lang="en-US" sz="80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7061" y="1600199"/>
            <a:ext cx="9155373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800" b="1" dirty="0">
                <a:solidFill>
                  <a:srgbClr val="002060"/>
                </a:solidFill>
              </a:rPr>
              <a:t>The </a:t>
            </a:r>
            <a:r>
              <a:rPr lang="en-US" sz="5800" b="1" dirty="0">
                <a:solidFill>
                  <a:srgbClr val="C00000"/>
                </a:solidFill>
              </a:rPr>
              <a:t>INSERT</a:t>
            </a:r>
            <a:r>
              <a:rPr lang="en-US" sz="5800" b="1" dirty="0">
                <a:solidFill>
                  <a:srgbClr val="002060"/>
                </a:solidFill>
              </a:rPr>
              <a:t> command helps to add new data to the database or add new records to the table. The command is used as follows:</a:t>
            </a:r>
          </a:p>
        </p:txBody>
      </p:sp>
    </p:spTree>
    <p:extLst>
      <p:ext uri="{BB962C8B-B14F-4D97-AF65-F5344CB8AC3E}">
        <p14:creationId xmlns:p14="http://schemas.microsoft.com/office/powerpoint/2010/main" val="697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58003" y="2743200"/>
            <a:ext cx="916902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</a:rPr>
              <a:t>INSERT</a:t>
            </a:r>
            <a:r>
              <a:rPr lang="en-US" sz="5400" b="1" dirty="0">
                <a:solidFill>
                  <a:srgbClr val="00B050"/>
                </a:solidFill>
              </a:rPr>
              <a:t> </a:t>
            </a:r>
            <a:r>
              <a:rPr lang="en-US" sz="5400" b="1" dirty="0">
                <a:solidFill>
                  <a:srgbClr val="7030A0"/>
                </a:solidFill>
              </a:rPr>
              <a:t>INTO</a:t>
            </a:r>
            <a:r>
              <a:rPr lang="en-US" sz="5400" b="1" dirty="0">
                <a:solidFill>
                  <a:srgbClr val="00B050"/>
                </a:solidFill>
              </a:rPr>
              <a:t> &lt;table-name&gt; [column-list] VALUES (values);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SYNTAX</a:t>
            </a:r>
            <a:endParaRPr lang="en-US" sz="8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0"/>
            <a:ext cx="91269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7030A0"/>
                </a:solidFill>
              </a:rPr>
              <a:t>insert into </a:t>
            </a:r>
            <a:r>
              <a:rPr lang="en-US" sz="4800" b="1" dirty="0" smtClean="0">
                <a:solidFill>
                  <a:srgbClr val="C00000"/>
                </a:solidFill>
              </a:rPr>
              <a:t>Student</a:t>
            </a:r>
          </a:p>
          <a:p>
            <a:r>
              <a:rPr lang="en-US" sz="4800" b="1" dirty="0" smtClean="0">
                <a:solidFill>
                  <a:srgbClr val="C00000"/>
                </a:solidFill>
              </a:rPr>
              <a:t>(</a:t>
            </a:r>
            <a:r>
              <a:rPr lang="en-US" sz="4800" b="1" dirty="0" err="1">
                <a:solidFill>
                  <a:srgbClr val="C00000"/>
                </a:solidFill>
              </a:rPr>
              <a:t>name,gender,age,place</a:t>
            </a:r>
            <a:r>
              <a:rPr lang="en-US" sz="4800" b="1" dirty="0">
                <a:solidFill>
                  <a:srgbClr val="C00000"/>
                </a:solidFill>
              </a:rPr>
              <a:t>) </a:t>
            </a:r>
            <a:r>
              <a:rPr lang="en-US" sz="4800" b="1" dirty="0" smtClean="0">
                <a:solidFill>
                  <a:srgbClr val="C00000"/>
                </a:solidFill>
              </a:rPr>
              <a:t>values</a:t>
            </a:r>
          </a:p>
          <a:p>
            <a:r>
              <a:rPr lang="en-US" sz="4800" b="1" dirty="0" smtClean="0">
                <a:solidFill>
                  <a:srgbClr val="C00000"/>
                </a:solidFill>
              </a:rPr>
              <a:t>(‘Ramesh</a:t>
            </a:r>
            <a:r>
              <a:rPr lang="en-US" sz="4800" b="1" dirty="0">
                <a:solidFill>
                  <a:srgbClr val="C00000"/>
                </a:solidFill>
              </a:rPr>
              <a:t>','male',37,</a:t>
            </a:r>
            <a:r>
              <a:rPr lang="en-US" sz="4800" b="1" dirty="0" smtClean="0">
                <a:solidFill>
                  <a:srgbClr val="C00000"/>
                </a:solidFill>
              </a:rPr>
              <a:t>'marthandam</a:t>
            </a:r>
            <a:r>
              <a:rPr lang="en-US" sz="4800" b="1" dirty="0">
                <a:solidFill>
                  <a:srgbClr val="C00000"/>
                </a:solidFill>
              </a:rPr>
              <a:t>');</a:t>
            </a:r>
          </a:p>
        </p:txBody>
      </p:sp>
    </p:spTree>
    <p:extLst>
      <p:ext uri="{BB962C8B-B14F-4D97-AF65-F5344CB8AC3E}">
        <p14:creationId xmlns:p14="http://schemas.microsoft.com/office/powerpoint/2010/main" val="697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DELETE COMMAND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323439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002060"/>
                </a:solidFill>
              </a:rPr>
              <a:t>The </a:t>
            </a:r>
            <a:r>
              <a:rPr lang="en-US" sz="5400" b="1" dirty="0">
                <a:solidFill>
                  <a:srgbClr val="FF0000"/>
                </a:solidFill>
              </a:rPr>
              <a:t>DELETE</a:t>
            </a:r>
            <a:r>
              <a:rPr lang="en-US" sz="5400" b="1" dirty="0">
                <a:solidFill>
                  <a:srgbClr val="002060"/>
                </a:solidFill>
              </a:rPr>
              <a:t> command permanently removes one or more records from the table. </a:t>
            </a:r>
            <a:endParaRPr lang="en-US" sz="5400" b="1" dirty="0" smtClean="0">
              <a:solidFill>
                <a:srgbClr val="002060"/>
              </a:solidFill>
            </a:endParaRPr>
          </a:p>
          <a:p>
            <a:pPr algn="just"/>
            <a:r>
              <a:rPr lang="en-US" sz="5400" b="1" dirty="0" smtClean="0">
                <a:solidFill>
                  <a:srgbClr val="002060"/>
                </a:solidFill>
              </a:rPr>
              <a:t>It </a:t>
            </a:r>
            <a:r>
              <a:rPr lang="en-US" sz="5400" b="1" dirty="0">
                <a:solidFill>
                  <a:srgbClr val="002060"/>
                </a:solidFill>
              </a:rPr>
              <a:t>removes the entire row, not individual fields of the row, so no field argument is needed </a:t>
            </a:r>
          </a:p>
        </p:txBody>
      </p:sp>
    </p:spTree>
    <p:extLst>
      <p:ext uri="{BB962C8B-B14F-4D97-AF65-F5344CB8AC3E}">
        <p14:creationId xmlns:p14="http://schemas.microsoft.com/office/powerpoint/2010/main" val="697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0020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</a:rPr>
              <a:t>DELETE</a:t>
            </a:r>
            <a:r>
              <a:rPr lang="en-US" sz="5400" b="1" dirty="0">
                <a:solidFill>
                  <a:srgbClr val="C00000"/>
                </a:solidFill>
              </a:rPr>
              <a:t> </a:t>
            </a:r>
            <a:r>
              <a:rPr lang="en-US" sz="5400" b="1" dirty="0">
                <a:solidFill>
                  <a:srgbClr val="002060"/>
                </a:solidFill>
              </a:rPr>
              <a:t>FROM</a:t>
            </a:r>
            <a:r>
              <a:rPr lang="en-US" sz="5400" b="1" dirty="0">
                <a:solidFill>
                  <a:srgbClr val="C00000"/>
                </a:solidFill>
              </a:rPr>
              <a:t> table-name </a:t>
            </a:r>
            <a:r>
              <a:rPr lang="en-US" sz="5400" b="1" dirty="0">
                <a:solidFill>
                  <a:srgbClr val="002060"/>
                </a:solidFill>
              </a:rPr>
              <a:t>WHERE</a:t>
            </a:r>
            <a:r>
              <a:rPr lang="en-US" sz="5400" b="1" dirty="0">
                <a:solidFill>
                  <a:srgbClr val="C00000"/>
                </a:solidFill>
              </a:rPr>
              <a:t> condition; </a:t>
            </a:r>
          </a:p>
        </p:txBody>
      </p:sp>
      <p:sp>
        <p:nvSpPr>
          <p:cNvPr id="3" name="Rectangle 2"/>
          <p:cNvSpPr/>
          <p:nvPr/>
        </p:nvSpPr>
        <p:spPr>
          <a:xfrm>
            <a:off x="22412" y="3429000"/>
            <a:ext cx="91215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</a:rPr>
              <a:t>delete  from </a:t>
            </a:r>
            <a:r>
              <a:rPr lang="en-US" sz="5400" b="1" dirty="0" err="1">
                <a:solidFill>
                  <a:srgbClr val="002060"/>
                </a:solidFill>
              </a:rPr>
              <a:t>ebi</a:t>
            </a:r>
            <a:r>
              <a:rPr lang="en-US" sz="5400" b="1" dirty="0">
                <a:solidFill>
                  <a:srgbClr val="002060"/>
                </a:solidFill>
              </a:rPr>
              <a:t> where </a:t>
            </a:r>
            <a:r>
              <a:rPr lang="en-US" sz="5400" b="1" dirty="0" smtClean="0">
                <a:solidFill>
                  <a:srgbClr val="002060"/>
                </a:solidFill>
              </a:rPr>
              <a:t>name=</a:t>
            </a:r>
            <a:r>
              <a:rPr lang="en-US" sz="5400" b="1" dirty="0">
                <a:solidFill>
                  <a:srgbClr val="002060"/>
                </a:solidFill>
              </a:rPr>
              <a:t>'</a:t>
            </a:r>
            <a:r>
              <a:rPr lang="en-US" sz="5400" b="1" dirty="0" smtClean="0">
                <a:solidFill>
                  <a:srgbClr val="002060"/>
                </a:solidFill>
              </a:rPr>
              <a:t>excel';</a:t>
            </a:r>
            <a:endParaRPr lang="en-US" sz="5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RDBMS is a type of DBMS with a row-based table structure that connects related data elements and includes functions related to 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reate, 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ead, 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pdate and 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elete operations, collectively known as 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CRUD. </a:t>
            </a:r>
          </a:p>
        </p:txBody>
      </p:sp>
    </p:spTree>
    <p:extLst>
      <p:ext uri="{BB962C8B-B14F-4D97-AF65-F5344CB8AC3E}">
        <p14:creationId xmlns:p14="http://schemas.microsoft.com/office/powerpoint/2010/main" val="216862373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>
                <a:solidFill>
                  <a:srgbClr val="002060"/>
                </a:solidFill>
              </a:rPr>
              <a:t>To delete all the rows of the table, the command is used as :</a:t>
            </a:r>
          </a:p>
          <a:p>
            <a:pPr algn="ctr"/>
            <a:r>
              <a:rPr lang="en-US" sz="6600" b="1" dirty="0">
                <a:solidFill>
                  <a:srgbClr val="FF0000"/>
                </a:solidFill>
              </a:rPr>
              <a:t>DELETE * FROM Student; </a:t>
            </a:r>
          </a:p>
        </p:txBody>
      </p:sp>
    </p:spTree>
    <p:extLst>
      <p:ext uri="{BB962C8B-B14F-4D97-AF65-F5344CB8AC3E}">
        <p14:creationId xmlns:p14="http://schemas.microsoft.com/office/powerpoint/2010/main" val="697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0601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UPDATE COMMAND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990600"/>
            <a:ext cx="9088090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300" b="1" dirty="0">
                <a:solidFill>
                  <a:srgbClr val="002060"/>
                </a:solidFill>
              </a:rPr>
              <a:t>The </a:t>
            </a:r>
            <a:r>
              <a:rPr lang="en-US" sz="4300" b="1" dirty="0">
                <a:solidFill>
                  <a:srgbClr val="FF0000"/>
                </a:solidFill>
              </a:rPr>
              <a:t>UPDATE</a:t>
            </a:r>
            <a:r>
              <a:rPr lang="en-US" sz="4300" b="1" dirty="0">
                <a:solidFill>
                  <a:srgbClr val="002060"/>
                </a:solidFill>
              </a:rPr>
              <a:t> command updates some or all data values in a database. </a:t>
            </a:r>
            <a:endParaRPr lang="en-US" sz="4300" b="1" dirty="0" smtClean="0">
              <a:solidFill>
                <a:srgbClr val="002060"/>
              </a:solidFill>
            </a:endParaRPr>
          </a:p>
          <a:p>
            <a:pPr algn="just"/>
            <a:r>
              <a:rPr lang="en-US" sz="4300" b="1" dirty="0" smtClean="0">
                <a:solidFill>
                  <a:srgbClr val="002060"/>
                </a:solidFill>
              </a:rPr>
              <a:t>It </a:t>
            </a:r>
            <a:r>
              <a:rPr lang="en-US" sz="4300" b="1" dirty="0">
                <a:solidFill>
                  <a:srgbClr val="002060"/>
                </a:solidFill>
              </a:rPr>
              <a:t>can update one or more records in a table. </a:t>
            </a:r>
            <a:endParaRPr lang="en-US" sz="4300" b="1" dirty="0" smtClean="0">
              <a:solidFill>
                <a:srgbClr val="002060"/>
              </a:solidFill>
            </a:endParaRPr>
          </a:p>
          <a:p>
            <a:pPr algn="just"/>
            <a:r>
              <a:rPr lang="en-US" sz="4300" b="1" dirty="0" smtClean="0">
                <a:solidFill>
                  <a:srgbClr val="002060"/>
                </a:solidFill>
              </a:rPr>
              <a:t>The </a:t>
            </a:r>
            <a:r>
              <a:rPr lang="en-US" sz="4300" b="1" dirty="0">
                <a:solidFill>
                  <a:srgbClr val="FF0000"/>
                </a:solidFill>
              </a:rPr>
              <a:t>UPDATE</a:t>
            </a:r>
            <a:r>
              <a:rPr lang="en-US" sz="4300" b="1" dirty="0">
                <a:solidFill>
                  <a:srgbClr val="002060"/>
                </a:solidFill>
              </a:rPr>
              <a:t> command specifies the rows to be changed using the </a:t>
            </a:r>
            <a:r>
              <a:rPr lang="en-US" sz="4300" b="1" dirty="0">
                <a:solidFill>
                  <a:srgbClr val="FF0000"/>
                </a:solidFill>
              </a:rPr>
              <a:t>WHERE</a:t>
            </a:r>
            <a:r>
              <a:rPr lang="en-US" sz="4300" b="1" dirty="0">
                <a:solidFill>
                  <a:srgbClr val="002060"/>
                </a:solidFill>
              </a:rPr>
              <a:t> clause </a:t>
            </a:r>
            <a:endParaRPr lang="en-US" sz="4300" b="1" dirty="0" smtClean="0">
              <a:solidFill>
                <a:srgbClr val="002060"/>
              </a:solidFill>
            </a:endParaRPr>
          </a:p>
          <a:p>
            <a:pPr algn="just"/>
            <a:r>
              <a:rPr lang="en-US" sz="4300" b="1" dirty="0" smtClean="0">
                <a:solidFill>
                  <a:srgbClr val="002060"/>
                </a:solidFill>
              </a:rPr>
              <a:t>and </a:t>
            </a:r>
            <a:r>
              <a:rPr lang="en-US" sz="4300" b="1" dirty="0">
                <a:solidFill>
                  <a:srgbClr val="002060"/>
                </a:solidFill>
              </a:rPr>
              <a:t>the new data using the </a:t>
            </a:r>
            <a:r>
              <a:rPr lang="en-US" sz="4300" b="1" dirty="0">
                <a:solidFill>
                  <a:srgbClr val="FF0000"/>
                </a:solidFill>
              </a:rPr>
              <a:t>SET</a:t>
            </a:r>
            <a:r>
              <a:rPr lang="en-US" sz="4300" b="1" dirty="0">
                <a:solidFill>
                  <a:srgbClr val="002060"/>
                </a:solidFill>
              </a:rPr>
              <a:t> keyword. </a:t>
            </a:r>
          </a:p>
        </p:txBody>
      </p:sp>
    </p:spTree>
    <p:extLst>
      <p:ext uri="{BB962C8B-B14F-4D97-AF65-F5344CB8AC3E}">
        <p14:creationId xmlns:p14="http://schemas.microsoft.com/office/powerpoint/2010/main" val="39498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482" y="2438400"/>
            <a:ext cx="913503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b="1" dirty="0" smtClean="0">
                <a:solidFill>
                  <a:srgbClr val="FF0000"/>
                </a:solidFill>
              </a:rPr>
              <a:t>UPDATE</a:t>
            </a:r>
            <a:r>
              <a:rPr lang="en-US" sz="4400" b="1" dirty="0" smtClean="0">
                <a:solidFill>
                  <a:srgbClr val="002060"/>
                </a:solidFill>
              </a:rPr>
              <a:t> </a:t>
            </a:r>
            <a:r>
              <a:rPr lang="en-US" sz="4400" b="1" dirty="0">
                <a:solidFill>
                  <a:srgbClr val="002060"/>
                </a:solidFill>
              </a:rPr>
              <a:t>&lt;table-name&gt; </a:t>
            </a:r>
            <a:r>
              <a:rPr lang="en-US" sz="4400" b="1" dirty="0">
                <a:solidFill>
                  <a:srgbClr val="FF0000"/>
                </a:solidFill>
              </a:rPr>
              <a:t>SET</a:t>
            </a:r>
            <a:r>
              <a:rPr lang="en-US" sz="4400" b="1" dirty="0">
                <a:solidFill>
                  <a:srgbClr val="002060"/>
                </a:solidFill>
              </a:rPr>
              <a:t> column-name = value, column-name = value,… </a:t>
            </a:r>
            <a:r>
              <a:rPr lang="en-US" sz="4400" b="1" dirty="0">
                <a:solidFill>
                  <a:srgbClr val="FF0000"/>
                </a:solidFill>
              </a:rPr>
              <a:t>WHERE</a:t>
            </a:r>
            <a:r>
              <a:rPr lang="en-US" sz="4400" b="1" dirty="0">
                <a:solidFill>
                  <a:srgbClr val="002060"/>
                </a:solidFill>
              </a:rPr>
              <a:t> condition;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SYNTAX</a:t>
            </a:r>
            <a:endParaRPr lang="en-US" sz="8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8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33400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+----+--------+--------+--------+----------+-------+--------------+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| id | name   | gender | </a:t>
            </a:r>
            <a:r>
              <a:rPr lang="en-US" sz="2800" b="1" dirty="0" err="1">
                <a:solidFill>
                  <a:srgbClr val="FF0000"/>
                </a:solidFill>
              </a:rPr>
              <a:t>mobno</a:t>
            </a:r>
            <a:r>
              <a:rPr lang="en-US" sz="2800" b="1" dirty="0">
                <a:solidFill>
                  <a:srgbClr val="FF0000"/>
                </a:solidFill>
              </a:rPr>
              <a:t>  | </a:t>
            </a:r>
            <a:r>
              <a:rPr lang="en-US" sz="2800" b="1" dirty="0" err="1">
                <a:solidFill>
                  <a:srgbClr val="FF0000"/>
                </a:solidFill>
              </a:rPr>
              <a:t>fname</a:t>
            </a:r>
            <a:r>
              <a:rPr lang="en-US" sz="2800" b="1" dirty="0">
                <a:solidFill>
                  <a:srgbClr val="FF0000"/>
                </a:solidFill>
              </a:rPr>
              <a:t>    | </a:t>
            </a:r>
            <a:r>
              <a:rPr lang="en-US" sz="2800" b="1" dirty="0" err="1">
                <a:solidFill>
                  <a:srgbClr val="FF0000"/>
                </a:solidFill>
              </a:rPr>
              <a:t>mname</a:t>
            </a:r>
            <a:r>
              <a:rPr lang="en-US" sz="2800" b="1" dirty="0">
                <a:solidFill>
                  <a:srgbClr val="FF0000"/>
                </a:solidFill>
              </a:rPr>
              <a:t> |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+----+--------+--------+--------+----------+-------+--------------+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|  1 | </a:t>
            </a:r>
            <a:r>
              <a:rPr lang="en-US" sz="2800" b="1" dirty="0" err="1">
                <a:solidFill>
                  <a:srgbClr val="FF0000"/>
                </a:solidFill>
              </a:rPr>
              <a:t>sunesh</a:t>
            </a:r>
            <a:r>
              <a:rPr lang="en-US" sz="2800" b="1" dirty="0">
                <a:solidFill>
                  <a:srgbClr val="FF0000"/>
                </a:solidFill>
              </a:rPr>
              <a:t> | male   |  99988 </a:t>
            </a:r>
            <a:r>
              <a:rPr lang="en-US" sz="2800" b="1" dirty="0" smtClean="0">
                <a:solidFill>
                  <a:srgbClr val="FF0000"/>
                </a:solidFill>
              </a:rPr>
              <a:t>	| </a:t>
            </a:r>
            <a:r>
              <a:rPr lang="en-US" sz="2800" b="1" dirty="0" err="1">
                <a:solidFill>
                  <a:srgbClr val="FF0000"/>
                </a:solidFill>
              </a:rPr>
              <a:t>stanly</a:t>
            </a:r>
            <a:r>
              <a:rPr lang="en-US" sz="2800" b="1" dirty="0">
                <a:solidFill>
                  <a:srgbClr val="FF0000"/>
                </a:solidFill>
              </a:rPr>
              <a:t>   </a:t>
            </a:r>
            <a:r>
              <a:rPr lang="en-US" sz="2800" b="1" dirty="0" smtClean="0">
                <a:solidFill>
                  <a:srgbClr val="FF0000"/>
                </a:solidFill>
              </a:rPr>
              <a:t>	| </a:t>
            </a:r>
            <a:r>
              <a:rPr lang="en-US" sz="2800" b="1" dirty="0" err="1">
                <a:solidFill>
                  <a:srgbClr val="FF0000"/>
                </a:solidFill>
              </a:rPr>
              <a:t>leela</a:t>
            </a:r>
            <a:r>
              <a:rPr lang="en-US" sz="2800" b="1" dirty="0">
                <a:solidFill>
                  <a:srgbClr val="FF0000"/>
                </a:solidFill>
              </a:rPr>
              <a:t>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2 | </a:t>
            </a:r>
            <a:r>
              <a:rPr lang="en-US" sz="2800" b="1" dirty="0" err="1">
                <a:solidFill>
                  <a:srgbClr val="FF0000"/>
                </a:solidFill>
              </a:rPr>
              <a:t>ramesh</a:t>
            </a:r>
            <a:r>
              <a:rPr lang="en-US" sz="2800" b="1" dirty="0">
                <a:solidFill>
                  <a:srgbClr val="FF0000"/>
                </a:solidFill>
              </a:rPr>
              <a:t> | male   | 654123 | </a:t>
            </a:r>
            <a:r>
              <a:rPr lang="en-US" sz="2800" b="1" dirty="0" err="1">
                <a:solidFill>
                  <a:srgbClr val="FF0000"/>
                </a:solidFill>
              </a:rPr>
              <a:t>chandran</a:t>
            </a:r>
            <a:r>
              <a:rPr lang="en-US" sz="2800" b="1" dirty="0">
                <a:solidFill>
                  <a:srgbClr val="FF0000"/>
                </a:solidFill>
              </a:rPr>
              <a:t> | lily 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3 | </a:t>
            </a:r>
            <a:r>
              <a:rPr lang="en-US" sz="2800" b="1" dirty="0" err="1">
                <a:solidFill>
                  <a:srgbClr val="FF0000"/>
                </a:solidFill>
              </a:rPr>
              <a:t>geetha</a:t>
            </a:r>
            <a:r>
              <a:rPr lang="en-US" sz="2800" b="1" dirty="0">
                <a:solidFill>
                  <a:srgbClr val="FF0000"/>
                </a:solidFill>
              </a:rPr>
              <a:t> | female | 654123 | </a:t>
            </a:r>
            <a:r>
              <a:rPr lang="en-US" sz="2800" b="1" dirty="0" err="1">
                <a:solidFill>
                  <a:srgbClr val="FF0000"/>
                </a:solidFill>
              </a:rPr>
              <a:t>mahesh</a:t>
            </a:r>
            <a:r>
              <a:rPr lang="en-US" sz="2800" b="1" dirty="0">
                <a:solidFill>
                  <a:srgbClr val="FF0000"/>
                </a:solidFill>
              </a:rPr>
              <a:t>   | lotus |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+----+--------+--------+--------+----------+-------+</a:t>
            </a:r>
            <a:r>
              <a:rPr lang="en-US" sz="2800" b="1" dirty="0">
                <a:solidFill>
                  <a:srgbClr val="FF0000"/>
                </a:solidFill>
              </a:rPr>
              <a:t>--------------+</a:t>
            </a:r>
          </a:p>
        </p:txBody>
      </p:sp>
    </p:spTree>
    <p:extLst>
      <p:ext uri="{BB962C8B-B14F-4D97-AF65-F5344CB8AC3E}">
        <p14:creationId xmlns:p14="http://schemas.microsoft.com/office/powerpoint/2010/main" val="316837175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1752600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solidFill>
                  <a:srgbClr val="002060"/>
                </a:solidFill>
              </a:rPr>
              <a:t>update</a:t>
            </a:r>
            <a:r>
              <a:rPr lang="en-US" sz="6600" b="1" dirty="0">
                <a:solidFill>
                  <a:srgbClr val="FF0000"/>
                </a:solidFill>
              </a:rPr>
              <a:t> excel </a:t>
            </a:r>
            <a:r>
              <a:rPr lang="en-US" sz="6600" b="1" dirty="0">
                <a:solidFill>
                  <a:srgbClr val="002060"/>
                </a:solidFill>
              </a:rPr>
              <a:t>set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mobno</a:t>
            </a:r>
            <a:r>
              <a:rPr lang="en-US" sz="6600" b="1" dirty="0">
                <a:solidFill>
                  <a:srgbClr val="FF0000"/>
                </a:solidFill>
              </a:rPr>
              <a:t>=123456 where id=1;</a:t>
            </a:r>
          </a:p>
        </p:txBody>
      </p:sp>
    </p:spTree>
    <p:extLst>
      <p:ext uri="{BB962C8B-B14F-4D97-AF65-F5344CB8AC3E}">
        <p14:creationId xmlns:p14="http://schemas.microsoft.com/office/powerpoint/2010/main" val="52742020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412" y="914400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+----+--------+--------+--------+----------+-------+</a:t>
            </a:r>
            <a:r>
              <a:rPr lang="en-US" sz="2800" b="1" dirty="0">
                <a:solidFill>
                  <a:srgbClr val="FF0000"/>
                </a:solidFill>
              </a:rPr>
              <a:t>-------+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id | name   | gender | </a:t>
            </a:r>
            <a:r>
              <a:rPr lang="en-US" sz="2800" b="1" dirty="0" err="1">
                <a:solidFill>
                  <a:srgbClr val="FF0000"/>
                </a:solidFill>
              </a:rPr>
              <a:t>mobno</a:t>
            </a:r>
            <a:r>
              <a:rPr lang="en-US" sz="2800" b="1" dirty="0">
                <a:solidFill>
                  <a:srgbClr val="FF0000"/>
                </a:solidFill>
              </a:rPr>
              <a:t>  | </a:t>
            </a:r>
            <a:r>
              <a:rPr lang="en-US" sz="2800" b="1" dirty="0" err="1">
                <a:solidFill>
                  <a:srgbClr val="FF0000"/>
                </a:solidFill>
              </a:rPr>
              <a:t>fname</a:t>
            </a:r>
            <a:r>
              <a:rPr lang="en-US" sz="2800" b="1" dirty="0">
                <a:solidFill>
                  <a:srgbClr val="FF0000"/>
                </a:solidFill>
              </a:rPr>
              <a:t>    | </a:t>
            </a:r>
            <a:r>
              <a:rPr lang="en-US" sz="2800" b="1" dirty="0" err="1">
                <a:solidFill>
                  <a:srgbClr val="FF0000"/>
                </a:solidFill>
              </a:rPr>
              <a:t>mname</a:t>
            </a:r>
            <a:r>
              <a:rPr lang="en-US" sz="2800" b="1" dirty="0">
                <a:solidFill>
                  <a:srgbClr val="FF0000"/>
                </a:solidFill>
              </a:rPr>
              <a:t> |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+----+--------+--------+--------+----------+-------+</a:t>
            </a:r>
            <a:r>
              <a:rPr lang="en-US" sz="2800" b="1" dirty="0">
                <a:solidFill>
                  <a:srgbClr val="FF0000"/>
                </a:solidFill>
              </a:rPr>
              <a:t>-------+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1 | </a:t>
            </a:r>
            <a:r>
              <a:rPr lang="en-US" sz="2800" b="1" dirty="0" err="1">
                <a:solidFill>
                  <a:srgbClr val="FF0000"/>
                </a:solidFill>
              </a:rPr>
              <a:t>sunesh</a:t>
            </a:r>
            <a:r>
              <a:rPr lang="en-US" sz="2800" b="1" dirty="0">
                <a:solidFill>
                  <a:srgbClr val="FF0000"/>
                </a:solidFill>
              </a:rPr>
              <a:t> | male   | </a:t>
            </a:r>
            <a:r>
              <a:rPr lang="en-US" sz="2800" b="1" dirty="0">
                <a:solidFill>
                  <a:srgbClr val="002060"/>
                </a:solidFill>
              </a:rPr>
              <a:t>123456</a:t>
            </a:r>
            <a:r>
              <a:rPr lang="en-US" sz="2800" b="1" dirty="0">
                <a:solidFill>
                  <a:srgbClr val="FF0000"/>
                </a:solidFill>
              </a:rPr>
              <a:t> | </a:t>
            </a:r>
            <a:r>
              <a:rPr lang="en-US" sz="2800" b="1" dirty="0" err="1">
                <a:solidFill>
                  <a:srgbClr val="FF0000"/>
                </a:solidFill>
              </a:rPr>
              <a:t>stanly</a:t>
            </a:r>
            <a:r>
              <a:rPr lang="en-US" sz="2800" b="1" dirty="0">
                <a:solidFill>
                  <a:srgbClr val="FF0000"/>
                </a:solidFill>
              </a:rPr>
              <a:t>   </a:t>
            </a:r>
            <a:r>
              <a:rPr lang="en-US" sz="2800" b="1" dirty="0" smtClean="0">
                <a:solidFill>
                  <a:srgbClr val="FF0000"/>
                </a:solidFill>
              </a:rPr>
              <a:t>	| </a:t>
            </a:r>
            <a:r>
              <a:rPr lang="en-US" sz="2800" b="1" dirty="0" err="1">
                <a:solidFill>
                  <a:srgbClr val="FF0000"/>
                </a:solidFill>
              </a:rPr>
              <a:t>leela</a:t>
            </a:r>
            <a:r>
              <a:rPr lang="en-US" sz="2800" b="1" dirty="0">
                <a:solidFill>
                  <a:srgbClr val="FF0000"/>
                </a:solidFill>
              </a:rPr>
              <a:t>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2 | </a:t>
            </a:r>
            <a:r>
              <a:rPr lang="en-US" sz="2800" b="1" dirty="0" err="1">
                <a:solidFill>
                  <a:srgbClr val="FF0000"/>
                </a:solidFill>
              </a:rPr>
              <a:t>ramesh</a:t>
            </a:r>
            <a:r>
              <a:rPr lang="en-US" sz="2800" b="1" dirty="0">
                <a:solidFill>
                  <a:srgbClr val="FF0000"/>
                </a:solidFill>
              </a:rPr>
              <a:t> | male   | 654123 | </a:t>
            </a:r>
            <a:r>
              <a:rPr lang="en-US" sz="2800" b="1" dirty="0" err="1">
                <a:solidFill>
                  <a:srgbClr val="FF0000"/>
                </a:solidFill>
              </a:rPr>
              <a:t>chandran</a:t>
            </a:r>
            <a:r>
              <a:rPr lang="en-US" sz="2800" b="1" dirty="0">
                <a:solidFill>
                  <a:srgbClr val="FF0000"/>
                </a:solidFill>
              </a:rPr>
              <a:t> | lily 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3 | </a:t>
            </a:r>
            <a:r>
              <a:rPr lang="en-US" sz="2800" b="1" dirty="0" err="1">
                <a:solidFill>
                  <a:srgbClr val="FF0000"/>
                </a:solidFill>
              </a:rPr>
              <a:t>geetha</a:t>
            </a:r>
            <a:r>
              <a:rPr lang="en-US" sz="2800" b="1" dirty="0">
                <a:solidFill>
                  <a:srgbClr val="FF0000"/>
                </a:solidFill>
              </a:rPr>
              <a:t> | female | 654123 | </a:t>
            </a:r>
            <a:r>
              <a:rPr lang="en-US" sz="2800" b="1" dirty="0" err="1">
                <a:solidFill>
                  <a:srgbClr val="FF0000"/>
                </a:solidFill>
              </a:rPr>
              <a:t>mahesh</a:t>
            </a:r>
            <a:r>
              <a:rPr lang="en-US" sz="2800" b="1" dirty="0">
                <a:solidFill>
                  <a:srgbClr val="FF0000"/>
                </a:solidFill>
              </a:rPr>
              <a:t>   | lotus |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+----+--------+--------+--------+----------+-------+</a:t>
            </a:r>
            <a:r>
              <a:rPr lang="en-US" sz="2800" b="1" dirty="0">
                <a:solidFill>
                  <a:srgbClr val="FF0000"/>
                </a:solidFill>
              </a:rPr>
              <a:t>-------+</a:t>
            </a:r>
          </a:p>
        </p:txBody>
      </p:sp>
    </p:spTree>
    <p:extLst>
      <p:ext uri="{BB962C8B-B14F-4D97-AF65-F5344CB8AC3E}">
        <p14:creationId xmlns:p14="http://schemas.microsoft.com/office/powerpoint/2010/main" val="52742020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7930" y="381000"/>
            <a:ext cx="916192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solidFill>
                  <a:srgbClr val="002060"/>
                </a:solidFill>
              </a:rPr>
              <a:t>update </a:t>
            </a:r>
            <a:r>
              <a:rPr lang="en-US" sz="6600" b="1" dirty="0">
                <a:solidFill>
                  <a:srgbClr val="FF0000"/>
                </a:solidFill>
              </a:rPr>
              <a:t>excel</a:t>
            </a:r>
            <a:r>
              <a:rPr lang="en-US" sz="6600" b="1" dirty="0">
                <a:solidFill>
                  <a:srgbClr val="002060"/>
                </a:solidFill>
              </a:rPr>
              <a:t> set </a:t>
            </a:r>
            <a:r>
              <a:rPr lang="en-US" sz="6600" b="1" dirty="0" err="1">
                <a:solidFill>
                  <a:srgbClr val="FF0000"/>
                </a:solidFill>
              </a:rPr>
              <a:t>mobno</a:t>
            </a:r>
            <a:r>
              <a:rPr lang="en-US" sz="6600" b="1" dirty="0">
                <a:solidFill>
                  <a:srgbClr val="FF0000"/>
                </a:solidFill>
              </a:rPr>
              <a:t>=999999 where name='</a:t>
            </a:r>
            <a:r>
              <a:rPr lang="en-US" sz="6600" b="1" dirty="0" err="1">
                <a:solidFill>
                  <a:srgbClr val="FF0000"/>
                </a:solidFill>
              </a:rPr>
              <a:t>sunesh</a:t>
            </a:r>
            <a:r>
              <a:rPr lang="en-US" sz="6600" b="1" dirty="0">
                <a:solidFill>
                  <a:srgbClr val="FF0000"/>
                </a:solidFill>
              </a:rPr>
              <a:t>';</a:t>
            </a:r>
          </a:p>
        </p:txBody>
      </p:sp>
    </p:spTree>
    <p:extLst>
      <p:ext uri="{BB962C8B-B14F-4D97-AF65-F5344CB8AC3E}">
        <p14:creationId xmlns:p14="http://schemas.microsoft.com/office/powerpoint/2010/main" val="52742020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+----+---------+--------+--------+----------+-------+-------+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| id | name    | gender | </a:t>
            </a:r>
            <a:r>
              <a:rPr lang="en-US" sz="2800" b="1" dirty="0" err="1">
                <a:solidFill>
                  <a:srgbClr val="FF0000"/>
                </a:solidFill>
              </a:rPr>
              <a:t>mobno</a:t>
            </a:r>
            <a:r>
              <a:rPr lang="en-US" sz="2800" b="1" dirty="0">
                <a:solidFill>
                  <a:srgbClr val="FF0000"/>
                </a:solidFill>
              </a:rPr>
              <a:t>  | </a:t>
            </a:r>
            <a:r>
              <a:rPr lang="en-US" sz="2800" b="1" dirty="0" err="1">
                <a:solidFill>
                  <a:srgbClr val="FF0000"/>
                </a:solidFill>
              </a:rPr>
              <a:t>fname</a:t>
            </a:r>
            <a:r>
              <a:rPr lang="en-US" sz="2800" b="1" dirty="0">
                <a:solidFill>
                  <a:srgbClr val="FF0000"/>
                </a:solidFill>
              </a:rPr>
              <a:t>    | </a:t>
            </a:r>
            <a:r>
              <a:rPr lang="en-US" sz="2800" b="1" dirty="0" err="1">
                <a:solidFill>
                  <a:srgbClr val="FF0000"/>
                </a:solidFill>
              </a:rPr>
              <a:t>mname</a:t>
            </a:r>
            <a:r>
              <a:rPr lang="en-US" sz="2800" b="1" dirty="0">
                <a:solidFill>
                  <a:srgbClr val="FF0000"/>
                </a:solidFill>
              </a:rPr>
              <a:t> |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+----+---------+--------+--------+----------+-------+-------+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|  1 | </a:t>
            </a:r>
            <a:r>
              <a:rPr lang="en-US" sz="2800" b="1" dirty="0" err="1">
                <a:solidFill>
                  <a:srgbClr val="FF0000"/>
                </a:solidFill>
              </a:rPr>
              <a:t>sunesh</a:t>
            </a:r>
            <a:r>
              <a:rPr lang="en-US" sz="2800" b="1" dirty="0">
                <a:solidFill>
                  <a:srgbClr val="FF0000"/>
                </a:solidFill>
              </a:rPr>
              <a:t>  | male   | </a:t>
            </a:r>
            <a:r>
              <a:rPr lang="en-US" sz="2800" b="1" dirty="0">
                <a:solidFill>
                  <a:srgbClr val="002060"/>
                </a:solidFill>
              </a:rPr>
              <a:t>999999</a:t>
            </a:r>
            <a:r>
              <a:rPr lang="en-US" sz="2800" b="1" dirty="0">
                <a:solidFill>
                  <a:srgbClr val="FF0000"/>
                </a:solidFill>
              </a:rPr>
              <a:t> | </a:t>
            </a:r>
            <a:r>
              <a:rPr lang="en-US" sz="2800" b="1" dirty="0" err="1">
                <a:solidFill>
                  <a:srgbClr val="FF0000"/>
                </a:solidFill>
              </a:rPr>
              <a:t>stanly</a:t>
            </a:r>
            <a:r>
              <a:rPr lang="en-US" sz="2800" b="1" dirty="0">
                <a:solidFill>
                  <a:srgbClr val="FF0000"/>
                </a:solidFill>
              </a:rPr>
              <a:t>   </a:t>
            </a:r>
            <a:r>
              <a:rPr lang="en-US" sz="2800" b="1" dirty="0" smtClean="0">
                <a:solidFill>
                  <a:srgbClr val="FF0000"/>
                </a:solidFill>
              </a:rPr>
              <a:t>	| </a:t>
            </a:r>
            <a:r>
              <a:rPr lang="en-US" sz="2800" b="1" dirty="0" err="1">
                <a:solidFill>
                  <a:srgbClr val="FF0000"/>
                </a:solidFill>
              </a:rPr>
              <a:t>leela</a:t>
            </a:r>
            <a:r>
              <a:rPr lang="en-US" sz="2800" b="1" dirty="0">
                <a:solidFill>
                  <a:srgbClr val="FF0000"/>
                </a:solidFill>
              </a:rPr>
              <a:t>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2 | </a:t>
            </a:r>
            <a:r>
              <a:rPr lang="en-US" sz="2800" b="1" dirty="0" err="1">
                <a:solidFill>
                  <a:srgbClr val="FF0000"/>
                </a:solidFill>
              </a:rPr>
              <a:t>ramesh</a:t>
            </a:r>
            <a:r>
              <a:rPr lang="en-US" sz="2800" b="1" dirty="0">
                <a:solidFill>
                  <a:srgbClr val="FF0000"/>
                </a:solidFill>
              </a:rPr>
              <a:t>  | male   | 654123 | </a:t>
            </a:r>
            <a:r>
              <a:rPr lang="en-US" sz="2800" b="1" dirty="0" err="1">
                <a:solidFill>
                  <a:srgbClr val="FF0000"/>
                </a:solidFill>
              </a:rPr>
              <a:t>chandran</a:t>
            </a:r>
            <a:r>
              <a:rPr lang="en-US" sz="2800" b="1" dirty="0">
                <a:solidFill>
                  <a:srgbClr val="FF0000"/>
                </a:solidFill>
              </a:rPr>
              <a:t> | lily 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3 | </a:t>
            </a:r>
            <a:r>
              <a:rPr lang="en-US" sz="2800" b="1" dirty="0" err="1">
                <a:solidFill>
                  <a:srgbClr val="FF0000"/>
                </a:solidFill>
              </a:rPr>
              <a:t>geetha</a:t>
            </a:r>
            <a:r>
              <a:rPr lang="en-US" sz="2800" b="1" dirty="0">
                <a:solidFill>
                  <a:srgbClr val="FF0000"/>
                </a:solidFill>
              </a:rPr>
              <a:t>  | female | 654123 | </a:t>
            </a:r>
            <a:r>
              <a:rPr lang="en-US" sz="2800" b="1" dirty="0" err="1">
                <a:solidFill>
                  <a:srgbClr val="FF0000"/>
                </a:solidFill>
              </a:rPr>
              <a:t>mahesh</a:t>
            </a:r>
            <a:r>
              <a:rPr lang="en-US" sz="2800" b="1" dirty="0">
                <a:solidFill>
                  <a:srgbClr val="FF0000"/>
                </a:solidFill>
              </a:rPr>
              <a:t>   | lotus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4 | </a:t>
            </a:r>
            <a:r>
              <a:rPr lang="en-US" sz="2800" b="1" dirty="0" err="1">
                <a:solidFill>
                  <a:srgbClr val="FF0000"/>
                </a:solidFill>
              </a:rPr>
              <a:t>ebenson</a:t>
            </a:r>
            <a:r>
              <a:rPr lang="en-US" sz="2800" b="1" dirty="0">
                <a:solidFill>
                  <a:srgbClr val="FF0000"/>
                </a:solidFill>
              </a:rPr>
              <a:t> | male   | 654123 | </a:t>
            </a:r>
            <a:r>
              <a:rPr lang="en-US" sz="2800" b="1" dirty="0" err="1">
                <a:solidFill>
                  <a:srgbClr val="FF0000"/>
                </a:solidFill>
              </a:rPr>
              <a:t>sunesh</a:t>
            </a:r>
            <a:r>
              <a:rPr lang="en-US" sz="2800" b="1" dirty="0">
                <a:solidFill>
                  <a:srgbClr val="FF0000"/>
                </a:solidFill>
              </a:rPr>
              <a:t>   | </a:t>
            </a:r>
            <a:r>
              <a:rPr lang="en-US" sz="2800" b="1" dirty="0" err="1">
                <a:solidFill>
                  <a:srgbClr val="FF0000"/>
                </a:solidFill>
              </a:rPr>
              <a:t>jonie</a:t>
            </a:r>
            <a:r>
              <a:rPr lang="en-US" sz="2800" b="1" dirty="0">
                <a:solidFill>
                  <a:srgbClr val="FF0000"/>
                </a:solidFill>
              </a:rPr>
              <a:t> |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+----+---------+--------+--------+----------+-------+-------+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42020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ALTER COMMAND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44655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2060"/>
                </a:solidFill>
              </a:rPr>
              <a:t>The </a:t>
            </a:r>
            <a:r>
              <a:rPr lang="en-US" sz="4800" b="1" dirty="0">
                <a:solidFill>
                  <a:srgbClr val="FF0000"/>
                </a:solidFill>
              </a:rPr>
              <a:t>ALTER</a:t>
            </a:r>
            <a:r>
              <a:rPr lang="en-US" sz="4800" b="1" dirty="0">
                <a:solidFill>
                  <a:srgbClr val="002060"/>
                </a:solidFill>
              </a:rPr>
              <a:t> command is used to alter the table structure like adding a column, renaming the existing column, change the data type of any column or size of the column or delete the column from the table. </a:t>
            </a:r>
          </a:p>
        </p:txBody>
      </p:sp>
    </p:spTree>
    <p:extLst>
      <p:ext uri="{BB962C8B-B14F-4D97-AF65-F5344CB8AC3E}">
        <p14:creationId xmlns:p14="http://schemas.microsoft.com/office/powerpoint/2010/main" val="52742020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49306" y="1752600"/>
            <a:ext cx="915744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solidFill>
                  <a:srgbClr val="FF0000"/>
                </a:solidFill>
              </a:rPr>
              <a:t>alter</a:t>
            </a:r>
            <a:r>
              <a:rPr lang="en-US" sz="6600" b="1" dirty="0">
                <a:solidFill>
                  <a:srgbClr val="002060"/>
                </a:solidFill>
              </a:rPr>
              <a:t> table excel add age </a:t>
            </a:r>
            <a:r>
              <a:rPr lang="en-US" sz="6600" b="1" dirty="0" err="1">
                <a:solidFill>
                  <a:srgbClr val="002060"/>
                </a:solidFill>
              </a:rPr>
              <a:t>int</a:t>
            </a:r>
            <a:r>
              <a:rPr lang="en-US" sz="6600" b="1" dirty="0">
                <a:solidFill>
                  <a:srgbClr val="002060"/>
                </a:solidFill>
              </a:rPr>
              <a:t>(10);</a:t>
            </a:r>
          </a:p>
        </p:txBody>
      </p:sp>
    </p:spTree>
    <p:extLst>
      <p:ext uri="{BB962C8B-B14F-4D97-AF65-F5344CB8AC3E}">
        <p14:creationId xmlns:p14="http://schemas.microsoft.com/office/powerpoint/2010/main" val="527420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data in RDBMS, is stored in database objects, called Tables. </a:t>
            </a:r>
          </a:p>
          <a:p>
            <a:pPr algn="just"/>
            <a:r>
              <a:rPr lang="en-US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table is a collection of related data entries and it consist of rows and columns. </a:t>
            </a:r>
          </a:p>
        </p:txBody>
      </p:sp>
    </p:spTree>
    <p:extLst>
      <p:ext uri="{BB962C8B-B14F-4D97-AF65-F5344CB8AC3E}">
        <p14:creationId xmlns:p14="http://schemas.microsoft.com/office/powerpoint/2010/main" val="216862373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6894" y="990600"/>
            <a:ext cx="917089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insert </a:t>
            </a:r>
            <a:r>
              <a:rPr lang="en-US" sz="4000" b="1" dirty="0">
                <a:solidFill>
                  <a:srgbClr val="FF0000"/>
                </a:solidFill>
              </a:rPr>
              <a:t>into excel(</a:t>
            </a:r>
            <a:r>
              <a:rPr lang="en-US" sz="4000" b="1" dirty="0" err="1">
                <a:solidFill>
                  <a:srgbClr val="FF0000"/>
                </a:solidFill>
              </a:rPr>
              <a:t>name,gender,mobno,fname,mname,age</a:t>
            </a:r>
            <a:r>
              <a:rPr lang="en-US" sz="4000" b="1" dirty="0">
                <a:solidFill>
                  <a:srgbClr val="FF0000"/>
                </a:solidFill>
              </a:rPr>
              <a:t>)values('</a:t>
            </a:r>
            <a:r>
              <a:rPr lang="en-US" sz="4000" b="1" dirty="0" err="1">
                <a:solidFill>
                  <a:srgbClr val="FF0000"/>
                </a:solidFill>
              </a:rPr>
              <a:t>ebenson</a:t>
            </a:r>
            <a:r>
              <a:rPr lang="en-US" sz="4000" b="1" dirty="0">
                <a:solidFill>
                  <a:srgbClr val="FF0000"/>
                </a:solidFill>
              </a:rPr>
              <a:t>','mal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e',654123,'sunesh','jonie',17);</a:t>
            </a:r>
          </a:p>
        </p:txBody>
      </p:sp>
    </p:spTree>
    <p:extLst>
      <p:ext uri="{BB962C8B-B14F-4D97-AF65-F5344CB8AC3E}">
        <p14:creationId xmlns:p14="http://schemas.microsoft.com/office/powerpoint/2010/main" val="52742020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860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+----+---------+--------+--------+----------+-------+------+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id | name    | gender | </a:t>
            </a:r>
            <a:r>
              <a:rPr lang="en-US" sz="2800" b="1" dirty="0" err="1">
                <a:solidFill>
                  <a:srgbClr val="FF0000"/>
                </a:solidFill>
              </a:rPr>
              <a:t>mobno</a:t>
            </a:r>
            <a:r>
              <a:rPr lang="en-US" sz="2800" b="1" dirty="0">
                <a:solidFill>
                  <a:srgbClr val="FF0000"/>
                </a:solidFill>
              </a:rPr>
              <a:t>  | </a:t>
            </a:r>
            <a:r>
              <a:rPr lang="en-US" sz="2800" b="1" dirty="0" err="1">
                <a:solidFill>
                  <a:srgbClr val="FF0000"/>
                </a:solidFill>
              </a:rPr>
              <a:t>fname</a:t>
            </a:r>
            <a:r>
              <a:rPr lang="en-US" sz="2800" b="1" dirty="0">
                <a:solidFill>
                  <a:srgbClr val="FF0000"/>
                </a:solidFill>
              </a:rPr>
              <a:t>    | </a:t>
            </a:r>
            <a:r>
              <a:rPr lang="en-US" sz="2800" b="1" dirty="0" err="1">
                <a:solidFill>
                  <a:srgbClr val="FF0000"/>
                </a:solidFill>
              </a:rPr>
              <a:t>mname</a:t>
            </a:r>
            <a:r>
              <a:rPr lang="en-US" sz="2800" b="1" dirty="0">
                <a:solidFill>
                  <a:srgbClr val="FF0000"/>
                </a:solidFill>
              </a:rPr>
              <a:t> | </a:t>
            </a:r>
            <a:r>
              <a:rPr lang="en-US" sz="2800" b="1" dirty="0">
                <a:solidFill>
                  <a:srgbClr val="0070C0"/>
                </a:solidFill>
              </a:rPr>
              <a:t>age</a:t>
            </a:r>
            <a:r>
              <a:rPr lang="en-US" sz="2800" b="1" dirty="0">
                <a:solidFill>
                  <a:srgbClr val="FF0000"/>
                </a:solidFill>
              </a:rPr>
              <a:t> 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+----+---------+--------+--------+----------+-------+------+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1 | </a:t>
            </a:r>
            <a:r>
              <a:rPr lang="en-US" sz="2800" b="1" dirty="0" err="1">
                <a:solidFill>
                  <a:srgbClr val="FF0000"/>
                </a:solidFill>
              </a:rPr>
              <a:t>sunesh</a:t>
            </a:r>
            <a:r>
              <a:rPr lang="en-US" sz="2800" b="1" dirty="0">
                <a:solidFill>
                  <a:srgbClr val="FF0000"/>
                </a:solidFill>
              </a:rPr>
              <a:t>  | male   | 999999 | </a:t>
            </a:r>
            <a:r>
              <a:rPr lang="en-US" sz="2800" b="1" dirty="0" err="1">
                <a:solidFill>
                  <a:srgbClr val="FF0000"/>
                </a:solidFill>
              </a:rPr>
              <a:t>stanly</a:t>
            </a:r>
            <a:r>
              <a:rPr lang="en-US" sz="2800" b="1" dirty="0">
                <a:solidFill>
                  <a:srgbClr val="FF0000"/>
                </a:solidFill>
              </a:rPr>
              <a:t>   | </a:t>
            </a:r>
            <a:r>
              <a:rPr lang="en-US" sz="2800" b="1" dirty="0" err="1">
                <a:solidFill>
                  <a:srgbClr val="FF0000"/>
                </a:solidFill>
              </a:rPr>
              <a:t>leela</a:t>
            </a:r>
            <a:r>
              <a:rPr lang="en-US" sz="2800" b="1" dirty="0">
                <a:solidFill>
                  <a:srgbClr val="FF0000"/>
                </a:solidFill>
              </a:rPr>
              <a:t> | NULL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2 | </a:t>
            </a:r>
            <a:r>
              <a:rPr lang="en-US" sz="2800" b="1" dirty="0" err="1">
                <a:solidFill>
                  <a:srgbClr val="FF0000"/>
                </a:solidFill>
              </a:rPr>
              <a:t>ramesh</a:t>
            </a:r>
            <a:r>
              <a:rPr lang="en-US" sz="2800" b="1" dirty="0">
                <a:solidFill>
                  <a:srgbClr val="FF0000"/>
                </a:solidFill>
              </a:rPr>
              <a:t>  | male   | 654123 | </a:t>
            </a:r>
            <a:r>
              <a:rPr lang="en-US" sz="2800" b="1" dirty="0" err="1">
                <a:solidFill>
                  <a:srgbClr val="FF0000"/>
                </a:solidFill>
              </a:rPr>
              <a:t>chandran</a:t>
            </a:r>
            <a:r>
              <a:rPr lang="en-US" sz="2800" b="1" dirty="0">
                <a:solidFill>
                  <a:srgbClr val="FF0000"/>
                </a:solidFill>
              </a:rPr>
              <a:t> | lily  | NULL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3 | </a:t>
            </a:r>
            <a:r>
              <a:rPr lang="en-US" sz="2800" b="1" dirty="0" err="1">
                <a:solidFill>
                  <a:srgbClr val="FF0000"/>
                </a:solidFill>
              </a:rPr>
              <a:t>geetha</a:t>
            </a:r>
            <a:r>
              <a:rPr lang="en-US" sz="2800" b="1" dirty="0">
                <a:solidFill>
                  <a:srgbClr val="FF0000"/>
                </a:solidFill>
              </a:rPr>
              <a:t>  | female | 654123 | </a:t>
            </a:r>
            <a:r>
              <a:rPr lang="en-US" sz="2800" b="1" dirty="0" err="1">
                <a:solidFill>
                  <a:srgbClr val="FF0000"/>
                </a:solidFill>
              </a:rPr>
              <a:t>mahesh</a:t>
            </a:r>
            <a:r>
              <a:rPr lang="en-US" sz="2800" b="1" dirty="0">
                <a:solidFill>
                  <a:srgbClr val="FF0000"/>
                </a:solidFill>
              </a:rPr>
              <a:t>   | lotus | NULL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4 | </a:t>
            </a:r>
            <a:r>
              <a:rPr lang="en-US" sz="2800" b="1" dirty="0" err="1">
                <a:solidFill>
                  <a:srgbClr val="FF0000"/>
                </a:solidFill>
              </a:rPr>
              <a:t>ebenson</a:t>
            </a:r>
            <a:r>
              <a:rPr lang="en-US" sz="2800" b="1" dirty="0">
                <a:solidFill>
                  <a:srgbClr val="FF0000"/>
                </a:solidFill>
              </a:rPr>
              <a:t> | male   | 654123 | </a:t>
            </a:r>
            <a:r>
              <a:rPr lang="en-US" sz="2800" b="1" dirty="0" err="1">
                <a:solidFill>
                  <a:srgbClr val="FF0000"/>
                </a:solidFill>
              </a:rPr>
              <a:t>sunesh</a:t>
            </a:r>
            <a:r>
              <a:rPr lang="en-US" sz="2800" b="1" dirty="0">
                <a:solidFill>
                  <a:srgbClr val="FF0000"/>
                </a:solidFill>
              </a:rPr>
              <a:t>   | </a:t>
            </a:r>
            <a:r>
              <a:rPr lang="en-US" sz="2800" b="1" dirty="0" err="1">
                <a:solidFill>
                  <a:srgbClr val="FF0000"/>
                </a:solidFill>
              </a:rPr>
              <a:t>jonie</a:t>
            </a:r>
            <a:r>
              <a:rPr lang="en-US" sz="2800" b="1" dirty="0">
                <a:solidFill>
                  <a:srgbClr val="FF0000"/>
                </a:solidFill>
              </a:rPr>
              <a:t> | NULL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|  5 | </a:t>
            </a:r>
            <a:r>
              <a:rPr lang="en-US" sz="2800" b="1" dirty="0" err="1">
                <a:solidFill>
                  <a:srgbClr val="FF0000"/>
                </a:solidFill>
              </a:rPr>
              <a:t>ebenson</a:t>
            </a:r>
            <a:r>
              <a:rPr lang="en-US" sz="2800" b="1" dirty="0">
                <a:solidFill>
                  <a:srgbClr val="FF0000"/>
                </a:solidFill>
              </a:rPr>
              <a:t> | male   | 654123 | </a:t>
            </a:r>
            <a:r>
              <a:rPr lang="en-US" sz="2800" b="1" dirty="0" err="1">
                <a:solidFill>
                  <a:srgbClr val="FF0000"/>
                </a:solidFill>
              </a:rPr>
              <a:t>sunesh</a:t>
            </a:r>
            <a:r>
              <a:rPr lang="en-US" sz="2800" b="1" dirty="0">
                <a:solidFill>
                  <a:srgbClr val="FF0000"/>
                </a:solidFill>
              </a:rPr>
              <a:t>   | </a:t>
            </a:r>
            <a:r>
              <a:rPr lang="en-US" sz="2800" b="1" dirty="0" err="1">
                <a:solidFill>
                  <a:srgbClr val="FF0000"/>
                </a:solidFill>
              </a:rPr>
              <a:t>jonie</a:t>
            </a:r>
            <a:r>
              <a:rPr lang="en-US" sz="2800" b="1" dirty="0">
                <a:solidFill>
                  <a:srgbClr val="FF0000"/>
                </a:solidFill>
              </a:rPr>
              <a:t> |   17 |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+----+---------+--------+--------+----------+-------+------+</a:t>
            </a:r>
          </a:p>
        </p:txBody>
      </p:sp>
    </p:spTree>
    <p:extLst>
      <p:ext uri="{BB962C8B-B14F-4D97-AF65-F5344CB8AC3E}">
        <p14:creationId xmlns:p14="http://schemas.microsoft.com/office/powerpoint/2010/main" val="52742020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985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TRUNCATE command </a:t>
            </a:r>
          </a:p>
        </p:txBody>
      </p:sp>
      <p:sp>
        <p:nvSpPr>
          <p:cNvPr id="3" name="Rectangle 2"/>
          <p:cNvSpPr/>
          <p:nvPr/>
        </p:nvSpPr>
        <p:spPr>
          <a:xfrm>
            <a:off x="-22412" y="1212904"/>
            <a:ext cx="91664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>
                <a:solidFill>
                  <a:srgbClr val="002060"/>
                </a:solidFill>
              </a:rPr>
              <a:t>The </a:t>
            </a:r>
            <a:r>
              <a:rPr lang="en-US" sz="6000" b="1" dirty="0">
                <a:solidFill>
                  <a:srgbClr val="FF0000"/>
                </a:solidFill>
              </a:rPr>
              <a:t>TRUNCATE</a:t>
            </a:r>
            <a:r>
              <a:rPr lang="en-US" sz="6000" b="1" dirty="0">
                <a:solidFill>
                  <a:srgbClr val="002060"/>
                </a:solidFill>
              </a:rPr>
              <a:t> command is used to delete all the rows from the table, the structure remains and the space is freed from the table. </a:t>
            </a:r>
          </a:p>
        </p:txBody>
      </p:sp>
    </p:spTree>
    <p:extLst>
      <p:ext uri="{BB962C8B-B14F-4D97-AF65-F5344CB8AC3E}">
        <p14:creationId xmlns:p14="http://schemas.microsoft.com/office/powerpoint/2010/main" val="52742020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5260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TRUNCATE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TABLE table-name;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SYNTAX</a:t>
            </a:r>
            <a:endParaRPr lang="en-US" sz="8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42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DROP TABLE command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914400"/>
            <a:ext cx="916192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900" b="1" dirty="0">
                <a:solidFill>
                  <a:srgbClr val="002060"/>
                </a:solidFill>
              </a:rPr>
              <a:t>The </a:t>
            </a:r>
            <a:r>
              <a:rPr lang="en-US" sz="3900" b="1" dirty="0">
                <a:solidFill>
                  <a:srgbClr val="FF0000"/>
                </a:solidFill>
              </a:rPr>
              <a:t>DROP TABLE </a:t>
            </a:r>
            <a:r>
              <a:rPr lang="en-US" sz="3900" b="1" dirty="0">
                <a:solidFill>
                  <a:srgbClr val="002060"/>
                </a:solidFill>
              </a:rPr>
              <a:t>command is used to remove a table from the database</a:t>
            </a:r>
            <a:r>
              <a:rPr lang="en-US" sz="3900" b="1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en-US" sz="3900" b="1" dirty="0" smtClean="0">
                <a:solidFill>
                  <a:srgbClr val="002060"/>
                </a:solidFill>
              </a:rPr>
              <a:t>If </a:t>
            </a:r>
            <a:r>
              <a:rPr lang="en-US" sz="3900" b="1" dirty="0">
                <a:solidFill>
                  <a:srgbClr val="002060"/>
                </a:solidFill>
              </a:rPr>
              <a:t>you drop a table, </a:t>
            </a:r>
            <a:r>
              <a:rPr lang="en-US" sz="3900" b="1" dirty="0">
                <a:solidFill>
                  <a:srgbClr val="FF0000"/>
                </a:solidFill>
              </a:rPr>
              <a:t>all the rows in the table is deleted and the table structure is removed from the database. </a:t>
            </a:r>
            <a:endParaRPr lang="en-US" sz="39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3900" b="1" dirty="0" smtClean="0">
                <a:solidFill>
                  <a:srgbClr val="00B050"/>
                </a:solidFill>
              </a:rPr>
              <a:t>Once </a:t>
            </a:r>
            <a:r>
              <a:rPr lang="en-US" sz="3900" b="1" dirty="0">
                <a:solidFill>
                  <a:srgbClr val="00B050"/>
                </a:solidFill>
              </a:rPr>
              <a:t>a table is dropped we cannot get it back, </a:t>
            </a:r>
            <a:r>
              <a:rPr lang="en-US" sz="3900" b="1" dirty="0">
                <a:solidFill>
                  <a:srgbClr val="002060"/>
                </a:solidFill>
              </a:rPr>
              <a:t>so be careful while using DROP TABLE command. </a:t>
            </a:r>
            <a:endParaRPr lang="en-US" sz="3900" b="1" dirty="0" smtClean="0">
              <a:solidFill>
                <a:srgbClr val="002060"/>
              </a:solidFill>
            </a:endParaRPr>
          </a:p>
          <a:p>
            <a:pPr algn="just"/>
            <a:r>
              <a:rPr lang="en-US" sz="3900" b="1" dirty="0" smtClean="0">
                <a:solidFill>
                  <a:srgbClr val="FF0000"/>
                </a:solidFill>
              </a:rPr>
              <a:t>But </a:t>
            </a:r>
            <a:r>
              <a:rPr lang="en-US" sz="3900" b="1" dirty="0">
                <a:solidFill>
                  <a:srgbClr val="FF0000"/>
                </a:solidFill>
              </a:rPr>
              <a:t>there is a condition for dropping a table; it must be an empty table. </a:t>
            </a:r>
          </a:p>
        </p:txBody>
      </p:sp>
    </p:spTree>
    <p:extLst>
      <p:ext uri="{BB962C8B-B14F-4D97-AF65-F5344CB8AC3E}">
        <p14:creationId xmlns:p14="http://schemas.microsoft.com/office/powerpoint/2010/main" val="52742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82" y="251460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DROP TABLE </a:t>
            </a:r>
            <a:r>
              <a:rPr lang="en-US" sz="6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table-name;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SYNTAX</a:t>
            </a:r>
            <a:endParaRPr lang="en-US" sz="8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42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9" t="51894" r="13856" b="6250"/>
          <a:stretch/>
        </p:blipFill>
        <p:spPr bwMode="auto">
          <a:xfrm>
            <a:off x="-13855" y="734288"/>
            <a:ext cx="9157855" cy="4599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742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6894" y="-23301"/>
            <a:ext cx="91708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DQL COMMAND– </a:t>
            </a:r>
            <a:endParaRPr lang="en-US" sz="5400" b="1" dirty="0" smtClean="0">
              <a:solidFill>
                <a:srgbClr val="C00000"/>
              </a:solidFill>
              <a:latin typeface="Source Sans Pro Black" pitchFamily="34" charset="0"/>
            </a:endParaRPr>
          </a:p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Source Sans Pro Black" pitchFamily="34" charset="0"/>
              </a:rPr>
              <a:t>SELECT </a:t>
            </a:r>
            <a:r>
              <a:rPr lang="en-US" sz="5400" b="1" dirty="0">
                <a:solidFill>
                  <a:srgbClr val="C00000"/>
                </a:solidFill>
                <a:latin typeface="Source Sans Pro Black" pitchFamily="34" charset="0"/>
              </a:rPr>
              <a:t>command </a:t>
            </a:r>
          </a:p>
        </p:txBody>
      </p:sp>
      <p:sp>
        <p:nvSpPr>
          <p:cNvPr id="3" name="Rectangle 2"/>
          <p:cNvSpPr/>
          <p:nvPr/>
        </p:nvSpPr>
        <p:spPr>
          <a:xfrm>
            <a:off x="-22412" y="1524000"/>
            <a:ext cx="9170894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900" b="1" dirty="0">
                <a:solidFill>
                  <a:srgbClr val="002060"/>
                </a:solidFill>
              </a:rPr>
              <a:t>One of the most important tasks when working with SQL is to generate Queries and retrieve data. </a:t>
            </a:r>
            <a:endParaRPr lang="en-US" sz="3900" b="1" dirty="0" smtClean="0">
              <a:solidFill>
                <a:srgbClr val="002060"/>
              </a:solidFill>
            </a:endParaRPr>
          </a:p>
          <a:p>
            <a:pPr algn="just"/>
            <a:r>
              <a:rPr lang="en-US" sz="3900" b="1" dirty="0" smtClean="0">
                <a:solidFill>
                  <a:srgbClr val="C00000"/>
                </a:solidFill>
              </a:rPr>
              <a:t>A </a:t>
            </a:r>
            <a:r>
              <a:rPr lang="en-US" sz="3900" b="1" dirty="0">
                <a:solidFill>
                  <a:srgbClr val="C00000"/>
                </a:solidFill>
              </a:rPr>
              <a:t>Query is a command given to get a desired result from the database table. </a:t>
            </a:r>
            <a:endParaRPr lang="en-US" sz="3900" b="1" dirty="0" smtClean="0">
              <a:solidFill>
                <a:srgbClr val="C00000"/>
              </a:solidFill>
            </a:endParaRPr>
          </a:p>
          <a:p>
            <a:pPr algn="just"/>
            <a:r>
              <a:rPr lang="en-US" sz="3900" b="1" dirty="0" smtClean="0">
                <a:solidFill>
                  <a:srgbClr val="0070C0"/>
                </a:solidFill>
              </a:rPr>
              <a:t>The </a:t>
            </a:r>
            <a:r>
              <a:rPr lang="en-US" sz="3900" b="1" dirty="0">
                <a:solidFill>
                  <a:srgbClr val="0070C0"/>
                </a:solidFill>
              </a:rPr>
              <a:t>SELECT command is used to query or retrieve data from a table in the database. </a:t>
            </a:r>
            <a:r>
              <a:rPr lang="en-US" sz="3900" b="1" dirty="0">
                <a:solidFill>
                  <a:srgbClr val="002060"/>
                </a:solidFill>
              </a:rPr>
              <a:t>It is used to retrieve a subset of records from one or more tables. </a:t>
            </a:r>
          </a:p>
        </p:txBody>
      </p:sp>
    </p:spTree>
    <p:extLst>
      <p:ext uri="{BB962C8B-B14F-4D97-AF65-F5344CB8AC3E}">
        <p14:creationId xmlns:p14="http://schemas.microsoft.com/office/powerpoint/2010/main" val="52742020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SYNTAX</a:t>
            </a:r>
            <a:endParaRPr lang="en-US" sz="80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22412" y="1219200"/>
            <a:ext cx="91664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6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column list&gt;FROM&lt;table-name</a:t>
            </a:r>
            <a:r>
              <a:rPr lang="en-US" sz="6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&gt;;</a:t>
            </a:r>
          </a:p>
        </p:txBody>
      </p:sp>
      <p:sp>
        <p:nvSpPr>
          <p:cNvPr id="4" name="Rectangle 3"/>
          <p:cNvSpPr/>
          <p:nvPr/>
        </p:nvSpPr>
        <p:spPr>
          <a:xfrm>
            <a:off x="-22412" y="3276600"/>
            <a:ext cx="916641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FF0000"/>
                </a:solidFill>
              </a:rPr>
              <a:t>Table-name</a:t>
            </a:r>
            <a:r>
              <a:rPr lang="en-US" sz="4400" b="1" dirty="0">
                <a:solidFill>
                  <a:srgbClr val="002060"/>
                </a:solidFill>
              </a:rPr>
              <a:t> is the name of the table from which the information is retrieved.</a:t>
            </a:r>
          </a:p>
          <a:p>
            <a:pPr algn="just"/>
            <a:r>
              <a:rPr lang="en-US" sz="4400" b="1" dirty="0">
                <a:solidFill>
                  <a:srgbClr val="FF0000"/>
                </a:solidFill>
              </a:rPr>
              <a:t>Column-list</a:t>
            </a:r>
            <a:r>
              <a:rPr lang="en-US" sz="4400" b="1" dirty="0">
                <a:solidFill>
                  <a:srgbClr val="002060"/>
                </a:solidFill>
              </a:rPr>
              <a:t> includes one or more columns from which data is retrieved.</a:t>
            </a:r>
          </a:p>
        </p:txBody>
      </p:sp>
    </p:spTree>
    <p:extLst>
      <p:ext uri="{BB962C8B-B14F-4D97-AF65-F5344CB8AC3E}">
        <p14:creationId xmlns:p14="http://schemas.microsoft.com/office/powerpoint/2010/main" val="52742020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59" y="11430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2060"/>
                </a:solidFill>
              </a:rPr>
              <a:t>To view all the fields and rows of the table the SELECT command can be given as 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SELECT * FROM STUDENT;</a:t>
            </a:r>
          </a:p>
        </p:txBody>
      </p:sp>
    </p:spTree>
    <p:extLst>
      <p:ext uri="{BB962C8B-B14F-4D97-AF65-F5344CB8AC3E}">
        <p14:creationId xmlns:p14="http://schemas.microsoft.com/office/powerpoint/2010/main" val="527420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7072</Words>
  <Application>Microsoft Office PowerPoint</Application>
  <PresentationFormat>On-screen Show (4:3)</PresentationFormat>
  <Paragraphs>961</Paragraphs>
  <Slides>197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197</vt:i4>
      </vt:variant>
    </vt:vector>
  </HeadingPairs>
  <TitlesOfParts>
    <vt:vector size="19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234</cp:revision>
  <dcterms:created xsi:type="dcterms:W3CDTF">2019-06-28T06:35:00Z</dcterms:created>
  <dcterms:modified xsi:type="dcterms:W3CDTF">2019-07-14T13:38:32Z</dcterms:modified>
</cp:coreProperties>
</file>